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61" r:id="rId2"/>
    <p:sldId id="257" r:id="rId3"/>
    <p:sldId id="264" r:id="rId4"/>
    <p:sldId id="271" r:id="rId5"/>
    <p:sldId id="258" r:id="rId6"/>
    <p:sldId id="266" r:id="rId7"/>
    <p:sldId id="272" r:id="rId8"/>
    <p:sldId id="267" r:id="rId9"/>
    <p:sldId id="268" r:id="rId10"/>
    <p:sldId id="273" r:id="rId11"/>
    <p:sldId id="274" r:id="rId12"/>
    <p:sldId id="269" r:id="rId13"/>
    <p:sldId id="270" r:id="rId14"/>
    <p:sldId id="275" r:id="rId15"/>
    <p:sldId id="262" r:id="rId1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BC0000"/>
    <a:srgbClr val="CC0000"/>
    <a:srgbClr val="009900"/>
    <a:srgbClr val="FF00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64B2-5D4D-41E6-873E-72D733110748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3B1D8-4C1B-42F4-A340-246AF9130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A7E02B-05EB-44E2-BEA2-D473CB60632F}" type="datetimeFigureOut">
              <a:rPr lang="en-US" smtClean="0"/>
              <a:pPr/>
              <a:t>3/17/2014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26064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Managing your time</a:t>
            </a:r>
          </a:p>
          <a:p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3717032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 Rounded MT Bold" pitchFamily="34" charset="0"/>
              </a:rPr>
              <a:t>Now you know the areas you are less good at – how can you improve? </a:t>
            </a:r>
            <a:endParaRPr lang="en-GB" sz="3600" dirty="0">
              <a:latin typeface="Arial Rounded MT Bold" pitchFamily="34" charset="0"/>
            </a:endParaRPr>
          </a:p>
        </p:txBody>
      </p:sp>
      <p:pic>
        <p:nvPicPr>
          <p:cNvPr id="1029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BC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39552" y="1700808"/>
            <a:ext cx="1295184" cy="1368152"/>
          </a:xfrm>
          <a:prstGeom prst="rect">
            <a:avLst/>
          </a:prstGeom>
          <a:noFill/>
        </p:spPr>
      </p:pic>
      <p:pic>
        <p:nvPicPr>
          <p:cNvPr id="12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7030A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907704" y="1700808"/>
            <a:ext cx="1295184" cy="1368152"/>
          </a:xfrm>
          <a:prstGeom prst="rect">
            <a:avLst/>
          </a:prstGeom>
          <a:noFill/>
        </p:spPr>
      </p:pic>
      <p:pic>
        <p:nvPicPr>
          <p:cNvPr id="13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66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275856" y="1700808"/>
            <a:ext cx="1295184" cy="1368152"/>
          </a:xfrm>
          <a:prstGeom prst="rect">
            <a:avLst/>
          </a:prstGeom>
          <a:noFill/>
        </p:spPr>
      </p:pic>
      <p:pic>
        <p:nvPicPr>
          <p:cNvPr id="14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99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644008" y="1700808"/>
            <a:ext cx="1295184" cy="1368152"/>
          </a:xfrm>
          <a:prstGeom prst="rect">
            <a:avLst/>
          </a:prstGeom>
          <a:noFill/>
        </p:spPr>
      </p:pic>
      <p:pic>
        <p:nvPicPr>
          <p:cNvPr id="1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012160" y="1700808"/>
            <a:ext cx="1295184" cy="1368152"/>
          </a:xfrm>
          <a:prstGeom prst="rect">
            <a:avLst/>
          </a:prstGeom>
          <a:noFill/>
        </p:spPr>
      </p:pic>
      <p:pic>
        <p:nvPicPr>
          <p:cNvPr id="16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00FF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380312" y="1700808"/>
            <a:ext cx="1295184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Autofit/>
          </a:bodyPr>
          <a:lstStyle/>
          <a:p>
            <a:pPr algn="r"/>
            <a:r>
              <a:rPr lang="en-GB" sz="5400" dirty="0" smtClean="0">
                <a:solidFill>
                  <a:srgbClr val="00B050"/>
                </a:solidFill>
                <a:latin typeface="Cooper Black" pitchFamily="18" charset="0"/>
              </a:rPr>
              <a:t>Busy, busy, busy!</a:t>
            </a:r>
            <a:endParaRPr lang="en-GB" sz="5400" dirty="0">
              <a:solidFill>
                <a:srgbClr val="00B05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628800"/>
            <a:ext cx="734481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Maximise the time you have available in the day.  Use time spent on trains, in queues etc. to run through revision notes, plan assignments, reflect on class notes.</a:t>
            </a:r>
          </a:p>
          <a:p>
            <a:pPr indent="0">
              <a:buNone/>
            </a:pPr>
            <a:endParaRPr lang="en-GB" sz="2400" dirty="0" smtClean="0">
              <a:latin typeface="Arial Rounded MT Bold" pitchFamily="34" charset="0"/>
            </a:endParaRPr>
          </a:p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Carry a notebook with you to jot down essay ideas.</a:t>
            </a:r>
          </a:p>
          <a:p>
            <a:pPr indent="0">
              <a:buNone/>
            </a:pPr>
            <a:endParaRPr lang="en-GB" sz="2400" dirty="0" smtClean="0">
              <a:latin typeface="Arial Rounded MT Bold" pitchFamily="34" charset="0"/>
            </a:endParaRPr>
          </a:p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Invest some time improving your </a:t>
            </a:r>
            <a:r>
              <a:rPr lang="en-GB" sz="2400" dirty="0" err="1" smtClean="0">
                <a:latin typeface="Arial Rounded MT Bold" pitchFamily="34" charset="0"/>
              </a:rPr>
              <a:t>notetaking</a:t>
            </a:r>
            <a:r>
              <a:rPr lang="en-GB" sz="2400" dirty="0" smtClean="0">
                <a:latin typeface="Arial Rounded MT Bold" pitchFamily="34" charset="0"/>
              </a:rPr>
              <a:t> and reading techniques to save time in the long run.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GB" sz="5400" dirty="0" smtClean="0">
                <a:solidFill>
                  <a:srgbClr val="00B050"/>
                </a:solidFill>
                <a:latin typeface="Cooper Black" pitchFamily="18" charset="0"/>
              </a:rPr>
              <a:t>Busy, busy, busy!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Organise notes and remember to write down bibliographical details of sources as you go.</a:t>
            </a:r>
          </a:p>
          <a:p>
            <a:pPr indent="0">
              <a:buNone/>
            </a:pPr>
            <a:endParaRPr lang="en-GB" sz="2400" dirty="0" smtClean="0">
              <a:latin typeface="Arial Rounded MT Bold" pitchFamily="34" charset="0"/>
            </a:endParaRPr>
          </a:p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Try to combine areas of your life – if you are working, can you use a real life project as part of an assignment?</a:t>
            </a:r>
          </a:p>
          <a:p>
            <a:pPr indent="0">
              <a:buNone/>
            </a:pPr>
            <a:endParaRPr lang="en-GB" sz="2400" dirty="0" smtClean="0">
              <a:latin typeface="Arial Rounded MT Bold" pitchFamily="34" charset="0"/>
            </a:endParaRPr>
          </a:p>
          <a:p>
            <a:pPr indent="0">
              <a:buNone/>
            </a:pPr>
            <a:r>
              <a:rPr lang="en-GB" sz="2400" dirty="0" smtClean="0">
                <a:latin typeface="Arial Rounded MT Bold" pitchFamily="34" charset="0"/>
              </a:rPr>
              <a:t>Find a study space where you can concentrate on academic work without interruptions from colleagues, family or kids.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480720" cy="758952"/>
          </a:xfrm>
        </p:spPr>
        <p:txBody>
          <a:bodyPr>
            <a:noAutofit/>
          </a:bodyPr>
          <a:lstStyle/>
          <a:p>
            <a:pPr algn="l"/>
            <a:r>
              <a:rPr lang="en-GB" sz="5400" dirty="0" smtClean="0">
                <a:solidFill>
                  <a:srgbClr val="0070C0"/>
                </a:solidFill>
                <a:latin typeface="Cooper Black" pitchFamily="18" charset="0"/>
              </a:rPr>
              <a:t>Reviewing! </a:t>
            </a:r>
            <a:endParaRPr lang="en-GB" sz="5400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132856"/>
            <a:ext cx="77048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Flexibility – keep updating your </a:t>
            </a:r>
            <a:r>
              <a:rPr lang="en-GB" sz="2800" dirty="0" err="1" smtClean="0">
                <a:latin typeface="Arial Rounded MT Bold" pitchFamily="34" charset="0"/>
              </a:rPr>
              <a:t>TDL</a:t>
            </a:r>
            <a:r>
              <a:rPr lang="en-GB" sz="2800" dirty="0" smtClean="0">
                <a:latin typeface="Arial Rounded MT Bold" pitchFamily="34" charset="0"/>
              </a:rPr>
              <a:t> and planning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Assess whether a technique has worked and whether you can change it in the future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>
                <a:solidFill>
                  <a:srgbClr val="CC0099"/>
                </a:solidFill>
                <a:latin typeface="Cooper Black" pitchFamily="18" charset="0"/>
              </a:rPr>
              <a:t>Do you need to be in control?</a:t>
            </a:r>
            <a:endParaRPr lang="en-GB" sz="4400" dirty="0">
              <a:solidFill>
                <a:srgbClr val="CC0099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060848"/>
            <a:ext cx="75608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Recognise when you need help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Trust other people’s abilities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Communication and organisation in group work</a:t>
            </a:r>
          </a:p>
          <a:p>
            <a:endParaRPr lang="en-GB" sz="2800" dirty="0" smtClean="0">
              <a:latin typeface="Arial Rounded MT Bold" pitchFamily="34" charset="0"/>
            </a:endParaRPr>
          </a:p>
        </p:txBody>
      </p:sp>
      <p:pic>
        <p:nvPicPr>
          <p:cNvPr id="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25394">
            <a:off x="6003614" y="4426501"/>
            <a:ext cx="1508314" cy="1593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4400" dirty="0" smtClean="0">
                <a:solidFill>
                  <a:srgbClr val="CC0099"/>
                </a:solidFill>
                <a:latin typeface="Cooper Black" pitchFamily="18" charset="0"/>
              </a:rPr>
              <a:t>Perfectionist?</a:t>
            </a:r>
            <a:endParaRPr lang="en-GB" sz="4400" dirty="0">
              <a:solidFill>
                <a:srgbClr val="CC0099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060848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Don’t be afraid to make mistakes – part of the learning process.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Don’t compare yourself to others – look for steady improvement.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b="1" dirty="0" smtClean="0">
                <a:solidFill>
                  <a:srgbClr val="FFC000"/>
                </a:solidFill>
                <a:latin typeface="Cooper Black" pitchFamily="18" charset="0"/>
                <a:ea typeface="Batang" pitchFamily="18" charset="-127"/>
              </a:rPr>
              <a:t>Time Circle</a:t>
            </a:r>
            <a:endParaRPr lang="en-GB" sz="5400" b="1" dirty="0">
              <a:solidFill>
                <a:srgbClr val="FFC000"/>
              </a:solidFill>
              <a:latin typeface="Cooper Black" pitchFamily="18" charset="0"/>
              <a:ea typeface="Batang" pitchFamily="18" charset="-127"/>
            </a:endParaRPr>
          </a:p>
        </p:txBody>
      </p:sp>
      <p:pic>
        <p:nvPicPr>
          <p:cNvPr id="14338" name="Picture 2" descr="https://epsyq.com/fullimpactliving/images/time_circle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t="5930"/>
          <a:stretch>
            <a:fillRect/>
          </a:stretch>
        </p:blipFill>
        <p:spPr bwMode="auto">
          <a:xfrm>
            <a:off x="2699792" y="1772816"/>
            <a:ext cx="4369688" cy="4139057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43808" y="1772816"/>
            <a:ext cx="1000132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6093296"/>
            <a:ext cx="6696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Cottrell, S. (2008) </a:t>
            </a:r>
            <a:r>
              <a:rPr lang="en-GB" sz="1200" b="1" dirty="0" smtClean="0"/>
              <a:t>The study skills handbook.</a:t>
            </a:r>
            <a:r>
              <a:rPr lang="en-GB" sz="1200" dirty="0" smtClean="0"/>
              <a:t> 3</a:t>
            </a:r>
            <a:r>
              <a:rPr lang="en-GB" sz="1200" baseline="30000" dirty="0" smtClean="0"/>
              <a:t>rd</a:t>
            </a:r>
            <a:r>
              <a:rPr lang="en-GB" sz="1200" dirty="0" smtClean="0"/>
              <a:t> ed. Basingstoke: Palgrave Macmillan.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72816"/>
            <a:ext cx="78581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sz="2400" dirty="0"/>
          </a:p>
          <a:p>
            <a:r>
              <a:rPr lang="en-GB" sz="2800" dirty="0" smtClean="0">
                <a:latin typeface="Arial Rounded MT Bold" pitchFamily="34" charset="0"/>
              </a:rPr>
              <a:t>Make a </a:t>
            </a:r>
            <a:r>
              <a:rPr lang="en-GB" sz="2800" dirty="0" err="1" smtClean="0">
                <a:latin typeface="Arial Rounded MT Bold" pitchFamily="34" charset="0"/>
              </a:rPr>
              <a:t>TDL</a:t>
            </a:r>
            <a:r>
              <a:rPr lang="en-GB" sz="2800" dirty="0" smtClean="0">
                <a:latin typeface="Arial Rounded MT Bold" pitchFamily="34" charset="0"/>
              </a:rPr>
              <a:t>!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Beside each item give it a rating (from 1-5) of how important it is and how long it will take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Show to someone else and see if they agree</a:t>
            </a:r>
          </a:p>
          <a:p>
            <a:endParaRPr lang="en-GB" sz="2400" dirty="0"/>
          </a:p>
          <a:p>
            <a:pPr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  <a:latin typeface="Cooper Black" pitchFamily="18" charset="0"/>
              </a:rPr>
              <a:t>Not good at prioritising? </a:t>
            </a:r>
          </a:p>
          <a:p>
            <a:endParaRPr lang="en-GB" dirty="0"/>
          </a:p>
        </p:txBody>
      </p:sp>
      <p:pic>
        <p:nvPicPr>
          <p:cNvPr id="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65228">
            <a:off x="6156176" y="1700808"/>
            <a:ext cx="1295184" cy="1368152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06084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Doing research for assignment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1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2hrs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Completing basic skills exam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1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1hr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Seeing tutor to ask for help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2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30 </a:t>
            </a:r>
            <a:r>
              <a:rPr lang="en-GB" sz="2800" dirty="0" err="1" smtClean="0">
                <a:solidFill>
                  <a:srgbClr val="0070C0"/>
                </a:solidFill>
                <a:latin typeface="Arial Rounded MT Bold" pitchFamily="34" charset="0"/>
              </a:rPr>
              <a:t>mins</a:t>
            </a:r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Doing extra reading for class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4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1hr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Meeting friends for coffee	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3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3hrs</a:t>
            </a:r>
            <a:endParaRPr lang="en-GB" sz="2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6216" y="26064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solidFill>
                  <a:srgbClr val="FF0000"/>
                </a:solidFill>
                <a:latin typeface="Cooper Black" pitchFamily="18" charset="0"/>
              </a:rPr>
              <a:t>TDL</a:t>
            </a:r>
            <a:endParaRPr lang="en-GB" sz="54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060848"/>
            <a:ext cx="821537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Arial Rounded MT Bold" pitchFamily="34" charset="0"/>
              </a:rPr>
              <a:t>SMART</a:t>
            </a:r>
          </a:p>
          <a:p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r>
              <a:rPr lang="en-GB" sz="2800" i="1" dirty="0" smtClean="0">
                <a:solidFill>
                  <a:srgbClr val="0070C0"/>
                </a:solidFill>
                <a:latin typeface="Arial Rounded MT Bold" pitchFamily="34" charset="0"/>
              </a:rPr>
              <a:t>Specific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</a:p>
          <a:p>
            <a:r>
              <a:rPr lang="en-GB" sz="2800" i="1" dirty="0" smtClean="0">
                <a:solidFill>
                  <a:srgbClr val="0070C0"/>
                </a:solidFill>
                <a:latin typeface="Arial Rounded MT Bold" pitchFamily="34" charset="0"/>
              </a:rPr>
              <a:t>Measurable</a:t>
            </a:r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r>
              <a:rPr lang="en-GB" sz="2800" i="1" dirty="0" smtClean="0">
                <a:solidFill>
                  <a:srgbClr val="0070C0"/>
                </a:solidFill>
                <a:latin typeface="Arial Rounded MT Bold" pitchFamily="34" charset="0"/>
              </a:rPr>
              <a:t>Achievable</a:t>
            </a:r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r>
              <a:rPr lang="en-GB" sz="2800" i="1" dirty="0" smtClean="0">
                <a:solidFill>
                  <a:srgbClr val="0070C0"/>
                </a:solidFill>
                <a:latin typeface="Arial Rounded MT Bold" pitchFamily="34" charset="0"/>
              </a:rPr>
              <a:t>Realistic/Relevant</a:t>
            </a:r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r>
              <a:rPr lang="en-GB" sz="2800" i="1" dirty="0" smtClean="0">
                <a:solidFill>
                  <a:srgbClr val="0070C0"/>
                </a:solidFill>
                <a:latin typeface="Arial Rounded MT Bold" pitchFamily="34" charset="0"/>
              </a:rPr>
              <a:t>Time-related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</a:p>
          <a:p>
            <a:endParaRPr lang="en-GB" sz="2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260648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FF0000"/>
                </a:solidFill>
                <a:latin typeface="Cooper Black" pitchFamily="18" charset="0"/>
              </a:rPr>
              <a:t>SMART objectives</a:t>
            </a:r>
            <a:endParaRPr lang="en-GB" sz="54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7030A0"/>
                </a:solidFill>
                <a:latin typeface="Cooper Black" pitchFamily="18" charset="0"/>
              </a:rPr>
              <a:t>Always procrastinating?</a:t>
            </a:r>
          </a:p>
          <a:p>
            <a:endParaRPr lang="en-GB" sz="4400" dirty="0" smtClean="0">
              <a:solidFill>
                <a:srgbClr val="7030A0"/>
              </a:solidFill>
              <a:latin typeface="Cooper Black" pitchFamily="18" charset="0"/>
            </a:endParaRPr>
          </a:p>
          <a:p>
            <a:pPr lvl="0"/>
            <a:r>
              <a:rPr lang="en-GB" sz="2400" dirty="0" smtClean="0">
                <a:solidFill>
                  <a:prstClr val="black"/>
                </a:solidFill>
                <a:latin typeface="Arial Rounded MT Bold" pitchFamily="34" charset="0"/>
              </a:rPr>
              <a:t>Ask yourself why you are putting something off.</a:t>
            </a:r>
          </a:p>
          <a:p>
            <a:pPr lvl="0"/>
            <a:r>
              <a:rPr lang="en-GB" sz="2400" dirty="0" smtClean="0">
                <a:solidFill>
                  <a:prstClr val="black"/>
                </a:solidFill>
                <a:latin typeface="Arial Rounded MT Bold" pitchFamily="34" charset="0"/>
              </a:rPr>
              <a:t>Is there another reason behind any excuses?</a:t>
            </a:r>
          </a:p>
          <a:p>
            <a:pPr lvl="0"/>
            <a:endParaRPr lang="en-GB" sz="2400" dirty="0" smtClean="0">
              <a:solidFill>
                <a:prstClr val="black"/>
              </a:solidFill>
              <a:latin typeface="Arial Rounded MT Bold" pitchFamily="34" charset="0"/>
            </a:endParaRPr>
          </a:p>
          <a:p>
            <a:pPr algn="ctr"/>
            <a:r>
              <a:rPr lang="en-GB" sz="2400" dirty="0" smtClean="0">
                <a:solidFill>
                  <a:srgbClr val="0070C0"/>
                </a:solidFill>
                <a:latin typeface="Arial Rounded MT Bold" pitchFamily="34" charset="0"/>
              </a:rPr>
              <a:t>“I don’t really understand the topic.”</a:t>
            </a:r>
          </a:p>
          <a:p>
            <a:pPr algn="ctr"/>
            <a:endParaRPr lang="en-GB" sz="24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algn="ctr"/>
            <a:r>
              <a:rPr lang="en-GB" sz="2400" dirty="0" smtClean="0">
                <a:solidFill>
                  <a:srgbClr val="0070C0"/>
                </a:solidFill>
                <a:latin typeface="Arial Rounded MT Bold" pitchFamily="34" charset="0"/>
              </a:rPr>
              <a:t>“I haven’t thought about how I will structure it.”</a:t>
            </a:r>
          </a:p>
          <a:p>
            <a:pPr algn="ctr"/>
            <a:endParaRPr lang="en-GB" sz="24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 algn="ctr"/>
            <a:r>
              <a:rPr lang="en-GB" sz="2400" dirty="0" smtClean="0">
                <a:solidFill>
                  <a:srgbClr val="0070C0"/>
                </a:solidFill>
                <a:latin typeface="Arial Rounded MT Bold" pitchFamily="34" charset="0"/>
              </a:rPr>
              <a:t>“I’m worried I’m going to fail so I’m not going to try.”</a:t>
            </a:r>
          </a:p>
          <a:p>
            <a:pPr algn="ctr"/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What action can you take to combat these underlying reasons?</a:t>
            </a:r>
          </a:p>
          <a:p>
            <a:endParaRPr lang="en-GB" sz="2800" dirty="0"/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988840"/>
            <a:ext cx="85011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Don’t know where to start?  Try making a list or brainstorming tasks.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Stay away from other procrastinators!  Try to work with energetic go-getters!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 Work back from deadlines.  Break an assignment into smaller chunks setting yourself ‘mini-deadlines’.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26064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Cooper Black" pitchFamily="18" charset="0"/>
              </a:rPr>
              <a:t>Solutions?</a:t>
            </a:r>
            <a:endParaRPr lang="en-GB" sz="5400" dirty="0">
              <a:solidFill>
                <a:srgbClr val="7030A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5" descr="yyy.jpeg"/>
          <p:cNvPicPr>
            <a:picLocks noChangeAspect="1"/>
          </p:cNvPicPr>
          <p:nvPr/>
        </p:nvPicPr>
        <p:blipFill>
          <a:blip r:embed="rId2" cstate="print"/>
          <a:srcRect l="20536" t="4330" r="2405" b="30731"/>
          <a:stretch>
            <a:fillRect/>
          </a:stretch>
        </p:blipFill>
        <p:spPr>
          <a:xfrm>
            <a:off x="1835696" y="188640"/>
            <a:ext cx="5236602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Autofit/>
          </a:bodyPr>
          <a:lstStyle/>
          <a:p>
            <a:r>
              <a:rPr lang="en-GB" sz="5400" b="1" dirty="0" smtClean="0">
                <a:solidFill>
                  <a:srgbClr val="FFC000"/>
                </a:solidFill>
                <a:latin typeface="Cooper Black" pitchFamily="18" charset="0"/>
              </a:rPr>
              <a:t>Are you self aware?</a:t>
            </a:r>
            <a:endParaRPr lang="en-GB" sz="5400" b="1" dirty="0">
              <a:solidFill>
                <a:srgbClr val="FFC00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500174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Knowing the people and places that distract you 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Being assertive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Being realistic about what you can achieve in a certain time 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Are you an early morning person or night owl?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Switching off your mobile and social networking!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endParaRPr lang="en-GB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00B050"/>
                </a:solidFill>
                <a:latin typeface="Cooper Black" pitchFamily="18" charset="0"/>
              </a:rPr>
              <a:t>Do you plan effectively?</a:t>
            </a:r>
            <a:endParaRPr lang="en-GB" sz="5400" dirty="0">
              <a:solidFill>
                <a:srgbClr val="00B05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734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Paper diary/electronic diaries/calendars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Breaking down big tasks into smaller chunks or combining activities. Include study and relaxation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10 minutes study</a:t>
            </a:r>
          </a:p>
          <a:p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10 minutes walking around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20 minutes study</a:t>
            </a:r>
          </a:p>
          <a:p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20 minutes having cup of tea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10 minutes study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14743">
            <a:off x="6584110" y="4145066"/>
            <a:ext cx="1460797" cy="1543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F0EEE4"/>
      </a:lt2>
      <a:accent1>
        <a:srgbClr val="4F81BD"/>
      </a:accent1>
      <a:accent2>
        <a:srgbClr val="C0504D"/>
      </a:accent2>
      <a:accent3>
        <a:srgbClr val="96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499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Are you self aware?</vt:lpstr>
      <vt:lpstr>Do you plan effectively?</vt:lpstr>
      <vt:lpstr>Busy, busy, busy!</vt:lpstr>
      <vt:lpstr>Busy, busy, busy!</vt:lpstr>
      <vt:lpstr>Reviewing! </vt:lpstr>
      <vt:lpstr>Do you need to be in control?</vt:lpstr>
      <vt:lpstr>Perfectionist?</vt:lpstr>
      <vt:lpstr>Time Circle</vt:lpstr>
    </vt:vector>
  </TitlesOfParts>
  <Company>Westminster Kingsway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laura.seddon</dc:creator>
  <cp:lastModifiedBy>claire.harrop</cp:lastModifiedBy>
  <cp:revision>48</cp:revision>
  <dcterms:created xsi:type="dcterms:W3CDTF">2012-03-20T17:31:58Z</dcterms:created>
  <dcterms:modified xsi:type="dcterms:W3CDTF">2014-03-17T15:59:15Z</dcterms:modified>
</cp:coreProperties>
</file>