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3" r:id="rId3"/>
    <p:sldId id="279" r:id="rId4"/>
    <p:sldId id="269" r:id="rId5"/>
    <p:sldId id="270" r:id="rId6"/>
    <p:sldId id="290" r:id="rId7"/>
    <p:sldId id="273" r:id="rId8"/>
    <p:sldId id="274" r:id="rId9"/>
    <p:sldId id="289" r:id="rId10"/>
    <p:sldId id="281" r:id="rId11"/>
    <p:sldId id="283" r:id="rId12"/>
    <p:sldId id="275" r:id="rId13"/>
    <p:sldId id="291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CC"/>
    <a:srgbClr val="00FF00"/>
    <a:srgbClr val="33CCFF"/>
    <a:srgbClr val="FFD8BD"/>
    <a:srgbClr val="FFFFCC"/>
    <a:srgbClr val="FF00FF"/>
    <a:srgbClr val="0000FF"/>
    <a:srgbClr val="FF0000"/>
    <a:srgbClr val="FF6600"/>
    <a:srgbClr val="E2E9F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73" autoAdjust="0"/>
  </p:normalViewPr>
  <p:slideViewPr>
    <p:cSldViewPr>
      <p:cViewPr varScale="1">
        <p:scale>
          <a:sx n="64" d="100"/>
          <a:sy n="64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72610-5545-4614-A915-D24BA711142B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157FEB6-9AA6-4255-827C-8926E7AA3ACC}">
      <dgm:prSet phldrT="[Text]"/>
      <dgm:spPr>
        <a:solidFill>
          <a:srgbClr val="0066CC"/>
        </a:solidFill>
      </dgm:spPr>
      <dgm:t>
        <a:bodyPr/>
        <a:lstStyle/>
        <a:p>
          <a:r>
            <a:rPr lang="en-GB" dirty="0" smtClean="0"/>
            <a:t>Is made easier by prior planning</a:t>
          </a:r>
          <a:endParaRPr lang="en-GB" dirty="0"/>
        </a:p>
      </dgm:t>
    </dgm:pt>
    <dgm:pt modelId="{D5893EBF-4D8A-4A71-9726-DB63ED34BA4A}" type="parTrans" cxnId="{A1D9C690-4B3B-4097-9564-CF14DAB77EF4}">
      <dgm:prSet/>
      <dgm:spPr/>
      <dgm:t>
        <a:bodyPr/>
        <a:lstStyle/>
        <a:p>
          <a:endParaRPr lang="en-GB"/>
        </a:p>
      </dgm:t>
    </dgm:pt>
    <dgm:pt modelId="{CCD44F99-5E6D-4B99-846C-84F6F7CD0C7B}" type="sibTrans" cxnId="{A1D9C690-4B3B-4097-9564-CF14DAB77EF4}">
      <dgm:prSet/>
      <dgm:spPr/>
      <dgm:t>
        <a:bodyPr/>
        <a:lstStyle/>
        <a:p>
          <a:endParaRPr lang="en-GB"/>
        </a:p>
      </dgm:t>
    </dgm:pt>
    <dgm:pt modelId="{EC153D0C-09E5-4782-A72A-CF68EF7F0072}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1600" dirty="0" smtClean="0"/>
            <a:t>Makes it clear how you are going to address the question</a:t>
          </a:r>
          <a:endParaRPr lang="en-GB" sz="1600" dirty="0"/>
        </a:p>
      </dgm:t>
    </dgm:pt>
    <dgm:pt modelId="{6B8CD5FC-E4A0-4C19-A835-805124433F31}" type="parTrans" cxnId="{C8EF8248-F42D-4996-8C10-DCC7DFC278CB}">
      <dgm:prSet/>
      <dgm:spPr/>
      <dgm:t>
        <a:bodyPr/>
        <a:lstStyle/>
        <a:p>
          <a:endParaRPr lang="en-GB"/>
        </a:p>
      </dgm:t>
    </dgm:pt>
    <dgm:pt modelId="{FD924AE5-5213-4AC1-B5D9-4B9FC8961191}" type="sibTrans" cxnId="{C8EF8248-F42D-4996-8C10-DCC7DFC278CB}">
      <dgm:prSet/>
      <dgm:spPr/>
      <dgm:t>
        <a:bodyPr/>
        <a:lstStyle/>
        <a:p>
          <a:endParaRPr lang="en-GB"/>
        </a:p>
      </dgm:t>
    </dgm:pt>
    <dgm:pt modelId="{AA913D25-AEE8-4A10-9722-10572ECB3E43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1600" dirty="0" smtClean="0"/>
            <a:t>Sets out your main ideas clearly</a:t>
          </a:r>
          <a:endParaRPr lang="en-GB" sz="1600" dirty="0"/>
        </a:p>
      </dgm:t>
    </dgm:pt>
    <dgm:pt modelId="{153BF738-E678-48B7-AAF0-2DE3F85678FE}" type="parTrans" cxnId="{44C20C3B-97F3-4578-A5BE-7D173BEF7F3C}">
      <dgm:prSet/>
      <dgm:spPr/>
      <dgm:t>
        <a:bodyPr/>
        <a:lstStyle/>
        <a:p>
          <a:endParaRPr lang="en-GB"/>
        </a:p>
      </dgm:t>
    </dgm:pt>
    <dgm:pt modelId="{E51F6731-CB83-4D76-ACC2-4B6B1D667F7D}" type="sibTrans" cxnId="{44C20C3B-97F3-4578-A5BE-7D173BEF7F3C}">
      <dgm:prSet/>
      <dgm:spPr/>
      <dgm:t>
        <a:bodyPr/>
        <a:lstStyle/>
        <a:p>
          <a:endParaRPr lang="en-GB"/>
        </a:p>
      </dgm:t>
    </dgm:pt>
    <dgm:pt modelId="{E5F8C2D9-8E24-4EB4-8538-D74BFA56EE0A}">
      <dgm:prSet phldrT="[Text]" custT="1"/>
      <dgm:spPr>
        <a:solidFill>
          <a:srgbClr val="FF6600"/>
        </a:solidFill>
      </dgm:spPr>
      <dgm:t>
        <a:bodyPr/>
        <a:lstStyle/>
        <a:p>
          <a:r>
            <a:rPr lang="en-GB" sz="1600" dirty="0" smtClean="0"/>
            <a:t>Makes it clear how the main ideas relate to each other</a:t>
          </a:r>
          <a:endParaRPr lang="en-GB" sz="1600" dirty="0"/>
        </a:p>
      </dgm:t>
    </dgm:pt>
    <dgm:pt modelId="{9279DEAD-E6B3-4F67-B322-3622F4BC1568}" type="parTrans" cxnId="{BB39CF8F-8D37-4BFE-B9D4-50D810A8900B}">
      <dgm:prSet/>
      <dgm:spPr/>
      <dgm:t>
        <a:bodyPr/>
        <a:lstStyle/>
        <a:p>
          <a:endParaRPr lang="en-GB"/>
        </a:p>
      </dgm:t>
    </dgm:pt>
    <dgm:pt modelId="{3FD326D8-1659-49E5-8FAA-8E148D71C980}" type="sibTrans" cxnId="{BB39CF8F-8D37-4BFE-B9D4-50D810A8900B}">
      <dgm:prSet/>
      <dgm:spPr/>
      <dgm:t>
        <a:bodyPr/>
        <a:lstStyle/>
        <a:p>
          <a:endParaRPr lang="en-GB"/>
        </a:p>
      </dgm:t>
    </dgm:pt>
    <dgm:pt modelId="{ACD8F7F1-7530-46C3-8E67-2DC15319186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GB" sz="1600" dirty="0" smtClean="0"/>
            <a:t>Takes the reader through your answer in a logical, progressive way</a:t>
          </a:r>
          <a:endParaRPr lang="en-GB" sz="1600" dirty="0"/>
        </a:p>
      </dgm:t>
    </dgm:pt>
    <dgm:pt modelId="{492CFD22-E25A-4A1C-AA65-E5983FA48CE5}" type="parTrans" cxnId="{4799BDDC-88DD-4D51-B315-75FF6648A45E}">
      <dgm:prSet/>
      <dgm:spPr/>
      <dgm:t>
        <a:bodyPr/>
        <a:lstStyle/>
        <a:p>
          <a:endParaRPr lang="en-GB"/>
        </a:p>
      </dgm:t>
    </dgm:pt>
    <dgm:pt modelId="{D5EB47CC-0BFC-46A6-8A22-EFB556F5B378}" type="sibTrans" cxnId="{4799BDDC-88DD-4D51-B315-75FF6648A45E}">
      <dgm:prSet/>
      <dgm:spPr/>
      <dgm:t>
        <a:bodyPr/>
        <a:lstStyle/>
        <a:p>
          <a:endParaRPr lang="en-GB"/>
        </a:p>
      </dgm:t>
    </dgm:pt>
    <dgm:pt modelId="{EEDF884D-D9A7-4864-9285-4F006A0F81FC}">
      <dgm:prSet custT="1"/>
      <dgm:spPr>
        <a:solidFill>
          <a:srgbClr val="FF00FF"/>
        </a:solidFill>
      </dgm:spPr>
      <dgm:t>
        <a:bodyPr/>
        <a:lstStyle/>
        <a:p>
          <a:r>
            <a:rPr lang="en-GB" sz="1600" dirty="0" smtClean="0"/>
            <a:t>Points and ideas are separated per paragraph</a:t>
          </a:r>
          <a:endParaRPr lang="en-GB" sz="1600" dirty="0"/>
        </a:p>
      </dgm:t>
    </dgm:pt>
    <dgm:pt modelId="{0348F496-5AF2-4A81-B515-1D1186CFCF9C}" type="parTrans" cxnId="{99019DE7-6271-4C92-B647-09C309828A07}">
      <dgm:prSet/>
      <dgm:spPr/>
      <dgm:t>
        <a:bodyPr/>
        <a:lstStyle/>
        <a:p>
          <a:endParaRPr lang="en-GB"/>
        </a:p>
      </dgm:t>
    </dgm:pt>
    <dgm:pt modelId="{E6E53A4E-00D6-45E6-86CD-1749DC01E600}" type="sibTrans" cxnId="{99019DE7-6271-4C92-B647-09C309828A07}">
      <dgm:prSet/>
      <dgm:spPr/>
      <dgm:t>
        <a:bodyPr/>
        <a:lstStyle/>
        <a:p>
          <a:endParaRPr lang="en-GB"/>
        </a:p>
      </dgm:t>
    </dgm:pt>
    <dgm:pt modelId="{0F5F7842-128C-4C02-B373-AEBF27CAEB92}">
      <dgm:prSet custT="1"/>
      <dgm:spPr>
        <a:solidFill>
          <a:srgbClr val="0000FF"/>
        </a:solidFill>
      </dgm:spPr>
      <dgm:t>
        <a:bodyPr/>
        <a:lstStyle/>
        <a:p>
          <a:r>
            <a:rPr lang="en-GB" sz="1600" dirty="0" smtClean="0"/>
            <a:t>Uses connecting words and phrases to relate each point/idea</a:t>
          </a:r>
          <a:endParaRPr lang="en-GB" sz="1600" dirty="0"/>
        </a:p>
      </dgm:t>
    </dgm:pt>
    <dgm:pt modelId="{688B7160-61DD-45D3-A529-EB26D0187A4F}" type="parTrans" cxnId="{B9948604-F492-4928-AA06-6670D87BD525}">
      <dgm:prSet/>
      <dgm:spPr/>
      <dgm:t>
        <a:bodyPr/>
        <a:lstStyle/>
        <a:p>
          <a:endParaRPr lang="en-GB"/>
        </a:p>
      </dgm:t>
    </dgm:pt>
    <dgm:pt modelId="{DD639E54-2F29-4E27-AC73-51F44F6D9500}" type="sibTrans" cxnId="{B9948604-F492-4928-AA06-6670D87BD525}">
      <dgm:prSet/>
      <dgm:spPr/>
      <dgm:t>
        <a:bodyPr/>
        <a:lstStyle/>
        <a:p>
          <a:endParaRPr lang="en-GB"/>
        </a:p>
      </dgm:t>
    </dgm:pt>
    <dgm:pt modelId="{BBC31589-97DF-4F82-B3D1-89140875A527}" type="pres">
      <dgm:prSet presAssocID="{D7B72610-5545-4614-A915-D24BA711142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F5DAD6C-F466-45E0-8327-6636FB39B6EF}" type="pres">
      <dgm:prSet presAssocID="{B157FEB6-9AA6-4255-827C-8926E7AA3ACC}" presName="centerShape" presStyleLbl="node0" presStyleIdx="0" presStyleCnt="1" custScaleX="159317" custScaleY="108449"/>
      <dgm:spPr/>
      <dgm:t>
        <a:bodyPr/>
        <a:lstStyle/>
        <a:p>
          <a:endParaRPr lang="en-GB"/>
        </a:p>
      </dgm:t>
    </dgm:pt>
    <dgm:pt modelId="{B0DA3313-C036-42DC-B5E5-3440F6976468}" type="pres">
      <dgm:prSet presAssocID="{6B8CD5FC-E4A0-4C19-A835-805124433F31}" presName="Name9" presStyleLbl="parChTrans1D2" presStyleIdx="0" presStyleCnt="6"/>
      <dgm:spPr/>
      <dgm:t>
        <a:bodyPr/>
        <a:lstStyle/>
        <a:p>
          <a:endParaRPr lang="en-GB"/>
        </a:p>
      </dgm:t>
    </dgm:pt>
    <dgm:pt modelId="{013A803F-C983-472A-80DC-AA2B5B3FB311}" type="pres">
      <dgm:prSet presAssocID="{6B8CD5FC-E4A0-4C19-A835-805124433F31}" presName="connTx" presStyleLbl="parChTrans1D2" presStyleIdx="0" presStyleCnt="6"/>
      <dgm:spPr/>
      <dgm:t>
        <a:bodyPr/>
        <a:lstStyle/>
        <a:p>
          <a:endParaRPr lang="en-GB"/>
        </a:p>
      </dgm:t>
    </dgm:pt>
    <dgm:pt modelId="{6E8D677D-85B5-495B-BCA3-AE3860106164}" type="pres">
      <dgm:prSet presAssocID="{EC153D0C-09E5-4782-A72A-CF68EF7F0072}" presName="node" presStyleLbl="node1" presStyleIdx="0" presStyleCnt="6" custScaleX="203853" custScaleY="105615" custRadScaleRad="92446" custRadScaleInc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3CE127-3596-4675-A635-9384B3BF9969}" type="pres">
      <dgm:prSet presAssocID="{153BF738-E678-48B7-AAF0-2DE3F85678FE}" presName="Name9" presStyleLbl="parChTrans1D2" presStyleIdx="1" presStyleCnt="6"/>
      <dgm:spPr/>
      <dgm:t>
        <a:bodyPr/>
        <a:lstStyle/>
        <a:p>
          <a:endParaRPr lang="en-GB"/>
        </a:p>
      </dgm:t>
    </dgm:pt>
    <dgm:pt modelId="{E0EC6454-F9C0-4450-89D6-B4433D1BE041}" type="pres">
      <dgm:prSet presAssocID="{153BF738-E678-48B7-AAF0-2DE3F85678FE}" presName="connTx" presStyleLbl="parChTrans1D2" presStyleIdx="1" presStyleCnt="6"/>
      <dgm:spPr/>
      <dgm:t>
        <a:bodyPr/>
        <a:lstStyle/>
        <a:p>
          <a:endParaRPr lang="en-GB"/>
        </a:p>
      </dgm:t>
    </dgm:pt>
    <dgm:pt modelId="{847CC2DA-638D-4997-81D3-B568A03F2276}" type="pres">
      <dgm:prSet presAssocID="{AA913D25-AEE8-4A10-9722-10572ECB3E43}" presName="node" presStyleLbl="node1" presStyleIdx="1" presStyleCnt="6" custScaleX="132657" custScaleY="121825" custRadScaleRad="187768" custRadScaleInc="1815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207E96-2B92-45F6-8B44-580B2153FD28}" type="pres">
      <dgm:prSet presAssocID="{9279DEAD-E6B3-4F67-B322-3622F4BC1568}" presName="Name9" presStyleLbl="parChTrans1D2" presStyleIdx="2" presStyleCnt="6"/>
      <dgm:spPr/>
      <dgm:t>
        <a:bodyPr/>
        <a:lstStyle/>
        <a:p>
          <a:endParaRPr lang="en-GB"/>
        </a:p>
      </dgm:t>
    </dgm:pt>
    <dgm:pt modelId="{F401F5FA-093B-40F9-8DDF-478FDC7F5649}" type="pres">
      <dgm:prSet presAssocID="{9279DEAD-E6B3-4F67-B322-3622F4BC1568}" presName="connTx" presStyleLbl="parChTrans1D2" presStyleIdx="2" presStyleCnt="6"/>
      <dgm:spPr/>
      <dgm:t>
        <a:bodyPr/>
        <a:lstStyle/>
        <a:p>
          <a:endParaRPr lang="en-GB"/>
        </a:p>
      </dgm:t>
    </dgm:pt>
    <dgm:pt modelId="{37BF34DA-6698-410F-AA5C-B5D4A4792706}" type="pres">
      <dgm:prSet presAssocID="{E5F8C2D9-8E24-4EB4-8538-D74BFA56EE0A}" presName="node" presStyleLbl="node1" presStyleIdx="2" presStyleCnt="6" custScaleX="162625" custScaleY="141816" custRadScaleRad="182262" custRadScaleInc="-3464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A5A257-68BA-47AC-A3CF-EA332F82C26B}" type="pres">
      <dgm:prSet presAssocID="{492CFD22-E25A-4A1C-AA65-E5983FA48CE5}" presName="Name9" presStyleLbl="parChTrans1D2" presStyleIdx="3" presStyleCnt="6"/>
      <dgm:spPr/>
      <dgm:t>
        <a:bodyPr/>
        <a:lstStyle/>
        <a:p>
          <a:endParaRPr lang="en-GB"/>
        </a:p>
      </dgm:t>
    </dgm:pt>
    <dgm:pt modelId="{49EEA242-E734-4008-AA04-794BF32D0690}" type="pres">
      <dgm:prSet presAssocID="{492CFD22-E25A-4A1C-AA65-E5983FA48CE5}" presName="connTx" presStyleLbl="parChTrans1D2" presStyleIdx="3" presStyleCnt="6"/>
      <dgm:spPr/>
      <dgm:t>
        <a:bodyPr/>
        <a:lstStyle/>
        <a:p>
          <a:endParaRPr lang="en-GB"/>
        </a:p>
      </dgm:t>
    </dgm:pt>
    <dgm:pt modelId="{B628E6C8-11E4-4E61-A1B2-8E8867F9960E}" type="pres">
      <dgm:prSet presAssocID="{ACD8F7F1-7530-46C3-8E67-2DC153191861}" presName="node" presStyleLbl="node1" presStyleIdx="3" presStyleCnt="6" custScaleX="202137" custScaleY="114132" custRadScaleRad="101912" custRadScaleInc="1929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3C8DBC-98DB-4065-9DB5-7EACFB82E697}" type="pres">
      <dgm:prSet presAssocID="{0348F496-5AF2-4A81-B515-1D1186CFCF9C}" presName="Name9" presStyleLbl="parChTrans1D2" presStyleIdx="4" presStyleCnt="6"/>
      <dgm:spPr/>
      <dgm:t>
        <a:bodyPr/>
        <a:lstStyle/>
        <a:p>
          <a:endParaRPr lang="en-GB"/>
        </a:p>
      </dgm:t>
    </dgm:pt>
    <dgm:pt modelId="{4D16E74C-1693-40FF-87D6-7649ED438902}" type="pres">
      <dgm:prSet presAssocID="{0348F496-5AF2-4A81-B515-1D1186CFCF9C}" presName="connTx" presStyleLbl="parChTrans1D2" presStyleIdx="4" presStyleCnt="6"/>
      <dgm:spPr/>
      <dgm:t>
        <a:bodyPr/>
        <a:lstStyle/>
        <a:p>
          <a:endParaRPr lang="en-GB"/>
        </a:p>
      </dgm:t>
    </dgm:pt>
    <dgm:pt modelId="{654B8F50-51AB-4D09-8464-0F1EC2F25755}" type="pres">
      <dgm:prSet presAssocID="{EEDF884D-D9A7-4864-9285-4F006A0F81FC}" presName="node" presStyleLbl="node1" presStyleIdx="4" presStyleCnt="6" custScaleX="153826" custScaleY="124457" custRadScaleRad="185591" custRadScaleInc="303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76755B-EE6F-4CD5-87D7-EBFCCABDFCD6}" type="pres">
      <dgm:prSet presAssocID="{688B7160-61DD-45D3-A529-EB26D0187A4F}" presName="Name9" presStyleLbl="parChTrans1D2" presStyleIdx="5" presStyleCnt="6"/>
      <dgm:spPr/>
      <dgm:t>
        <a:bodyPr/>
        <a:lstStyle/>
        <a:p>
          <a:endParaRPr lang="en-GB"/>
        </a:p>
      </dgm:t>
    </dgm:pt>
    <dgm:pt modelId="{F116D56C-8387-4516-BC9E-4B62A9A17347}" type="pres">
      <dgm:prSet presAssocID="{688B7160-61DD-45D3-A529-EB26D0187A4F}" presName="connTx" presStyleLbl="parChTrans1D2" presStyleIdx="5" presStyleCnt="6"/>
      <dgm:spPr/>
      <dgm:t>
        <a:bodyPr/>
        <a:lstStyle/>
        <a:p>
          <a:endParaRPr lang="en-GB"/>
        </a:p>
      </dgm:t>
    </dgm:pt>
    <dgm:pt modelId="{C816CAC8-FFDB-4691-8299-21E7B04EAFA2}" type="pres">
      <dgm:prSet presAssocID="{0F5F7842-128C-4C02-B373-AEBF27CAEB92}" presName="node" presStyleLbl="node1" presStyleIdx="5" presStyleCnt="6" custScaleX="182115" custScaleY="121573" custRadScaleRad="175880" custRadScaleInc="-2921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A2C94B9-91AA-481A-A9C1-1968B69BF13E}" type="presOf" srcId="{D7B72610-5545-4614-A915-D24BA711142B}" destId="{BBC31589-97DF-4F82-B3D1-89140875A527}" srcOrd="0" destOrd="0" presId="urn:microsoft.com/office/officeart/2005/8/layout/radial1"/>
    <dgm:cxn modelId="{8C2D302D-A63D-49EE-A4BE-CF841D64E771}" type="presOf" srcId="{EC153D0C-09E5-4782-A72A-CF68EF7F0072}" destId="{6E8D677D-85B5-495B-BCA3-AE3860106164}" srcOrd="0" destOrd="0" presId="urn:microsoft.com/office/officeart/2005/8/layout/radial1"/>
    <dgm:cxn modelId="{80649143-E5D7-4496-9FB2-A55419EAB266}" type="presOf" srcId="{6B8CD5FC-E4A0-4C19-A835-805124433F31}" destId="{013A803F-C983-472A-80DC-AA2B5B3FB311}" srcOrd="1" destOrd="0" presId="urn:microsoft.com/office/officeart/2005/8/layout/radial1"/>
    <dgm:cxn modelId="{4799BDDC-88DD-4D51-B315-75FF6648A45E}" srcId="{B157FEB6-9AA6-4255-827C-8926E7AA3ACC}" destId="{ACD8F7F1-7530-46C3-8E67-2DC153191861}" srcOrd="3" destOrd="0" parTransId="{492CFD22-E25A-4A1C-AA65-E5983FA48CE5}" sibTransId="{D5EB47CC-0BFC-46A6-8A22-EFB556F5B378}"/>
    <dgm:cxn modelId="{91819492-66F9-4E97-BA07-415ECF7E0E8C}" type="presOf" srcId="{9279DEAD-E6B3-4F67-B322-3622F4BC1568}" destId="{72207E96-2B92-45F6-8B44-580B2153FD28}" srcOrd="0" destOrd="0" presId="urn:microsoft.com/office/officeart/2005/8/layout/radial1"/>
    <dgm:cxn modelId="{A1D9C690-4B3B-4097-9564-CF14DAB77EF4}" srcId="{D7B72610-5545-4614-A915-D24BA711142B}" destId="{B157FEB6-9AA6-4255-827C-8926E7AA3ACC}" srcOrd="0" destOrd="0" parTransId="{D5893EBF-4D8A-4A71-9726-DB63ED34BA4A}" sibTransId="{CCD44F99-5E6D-4B99-846C-84F6F7CD0C7B}"/>
    <dgm:cxn modelId="{C8EF8248-F42D-4996-8C10-DCC7DFC278CB}" srcId="{B157FEB6-9AA6-4255-827C-8926E7AA3ACC}" destId="{EC153D0C-09E5-4782-A72A-CF68EF7F0072}" srcOrd="0" destOrd="0" parTransId="{6B8CD5FC-E4A0-4C19-A835-805124433F31}" sibTransId="{FD924AE5-5213-4AC1-B5D9-4B9FC8961191}"/>
    <dgm:cxn modelId="{274D10DC-5E2C-4293-839C-DAAEECE83B09}" type="presOf" srcId="{0348F496-5AF2-4A81-B515-1D1186CFCF9C}" destId="{A33C8DBC-98DB-4065-9DB5-7EACFB82E697}" srcOrd="0" destOrd="0" presId="urn:microsoft.com/office/officeart/2005/8/layout/radial1"/>
    <dgm:cxn modelId="{19CE0C31-8CE5-4291-BEDC-FB77F91FA723}" type="presOf" srcId="{492CFD22-E25A-4A1C-AA65-E5983FA48CE5}" destId="{F0A5A257-68BA-47AC-A3CF-EA332F82C26B}" srcOrd="0" destOrd="0" presId="urn:microsoft.com/office/officeart/2005/8/layout/radial1"/>
    <dgm:cxn modelId="{E03CE490-4436-4376-BB6A-B55B23ADA60F}" type="presOf" srcId="{688B7160-61DD-45D3-A529-EB26D0187A4F}" destId="{F116D56C-8387-4516-BC9E-4B62A9A17347}" srcOrd="1" destOrd="0" presId="urn:microsoft.com/office/officeart/2005/8/layout/radial1"/>
    <dgm:cxn modelId="{C1E67D82-7B79-4051-883A-3B3D9ACC028B}" type="presOf" srcId="{0348F496-5AF2-4A81-B515-1D1186CFCF9C}" destId="{4D16E74C-1693-40FF-87D6-7649ED438902}" srcOrd="1" destOrd="0" presId="urn:microsoft.com/office/officeart/2005/8/layout/radial1"/>
    <dgm:cxn modelId="{271AA71C-910F-4535-B3AD-4851BE13CEB4}" type="presOf" srcId="{9279DEAD-E6B3-4F67-B322-3622F4BC1568}" destId="{F401F5FA-093B-40F9-8DDF-478FDC7F5649}" srcOrd="1" destOrd="0" presId="urn:microsoft.com/office/officeart/2005/8/layout/radial1"/>
    <dgm:cxn modelId="{59C20E66-80E5-4752-AA5B-335B7ECCA5CB}" type="presOf" srcId="{492CFD22-E25A-4A1C-AA65-E5983FA48CE5}" destId="{49EEA242-E734-4008-AA04-794BF32D0690}" srcOrd="1" destOrd="0" presId="urn:microsoft.com/office/officeart/2005/8/layout/radial1"/>
    <dgm:cxn modelId="{B9948604-F492-4928-AA06-6670D87BD525}" srcId="{B157FEB6-9AA6-4255-827C-8926E7AA3ACC}" destId="{0F5F7842-128C-4C02-B373-AEBF27CAEB92}" srcOrd="5" destOrd="0" parTransId="{688B7160-61DD-45D3-A529-EB26D0187A4F}" sibTransId="{DD639E54-2F29-4E27-AC73-51F44F6D9500}"/>
    <dgm:cxn modelId="{7D829525-C289-4A53-A09B-282112DCF290}" type="presOf" srcId="{153BF738-E678-48B7-AAF0-2DE3F85678FE}" destId="{E0EC6454-F9C0-4450-89D6-B4433D1BE041}" srcOrd="1" destOrd="0" presId="urn:microsoft.com/office/officeart/2005/8/layout/radial1"/>
    <dgm:cxn modelId="{1487F293-E455-4D52-86C5-621CE0BB8D4D}" type="presOf" srcId="{688B7160-61DD-45D3-A529-EB26D0187A4F}" destId="{A776755B-EE6F-4CD5-87D7-EBFCCABDFCD6}" srcOrd="0" destOrd="0" presId="urn:microsoft.com/office/officeart/2005/8/layout/radial1"/>
    <dgm:cxn modelId="{44C20C3B-97F3-4578-A5BE-7D173BEF7F3C}" srcId="{B157FEB6-9AA6-4255-827C-8926E7AA3ACC}" destId="{AA913D25-AEE8-4A10-9722-10572ECB3E43}" srcOrd="1" destOrd="0" parTransId="{153BF738-E678-48B7-AAF0-2DE3F85678FE}" sibTransId="{E51F6731-CB83-4D76-ACC2-4B6B1D667F7D}"/>
    <dgm:cxn modelId="{99019DE7-6271-4C92-B647-09C309828A07}" srcId="{B157FEB6-9AA6-4255-827C-8926E7AA3ACC}" destId="{EEDF884D-D9A7-4864-9285-4F006A0F81FC}" srcOrd="4" destOrd="0" parTransId="{0348F496-5AF2-4A81-B515-1D1186CFCF9C}" sibTransId="{E6E53A4E-00D6-45E6-86CD-1749DC01E600}"/>
    <dgm:cxn modelId="{CB1DC324-8D8E-4A72-A61F-3FD309F61AEB}" type="presOf" srcId="{153BF738-E678-48B7-AAF0-2DE3F85678FE}" destId="{A13CE127-3596-4675-A635-9384B3BF9969}" srcOrd="0" destOrd="0" presId="urn:microsoft.com/office/officeart/2005/8/layout/radial1"/>
    <dgm:cxn modelId="{E80A977F-6C6E-40F9-830F-5F14C95358F9}" type="presOf" srcId="{EEDF884D-D9A7-4864-9285-4F006A0F81FC}" destId="{654B8F50-51AB-4D09-8464-0F1EC2F25755}" srcOrd="0" destOrd="0" presId="urn:microsoft.com/office/officeart/2005/8/layout/radial1"/>
    <dgm:cxn modelId="{261C9236-EB77-416D-B26C-54C41B2D7FCD}" type="presOf" srcId="{6B8CD5FC-E4A0-4C19-A835-805124433F31}" destId="{B0DA3313-C036-42DC-B5E5-3440F6976468}" srcOrd="0" destOrd="0" presId="urn:microsoft.com/office/officeart/2005/8/layout/radial1"/>
    <dgm:cxn modelId="{7F15EC7A-6496-427D-8C5F-74D7148F3419}" type="presOf" srcId="{B157FEB6-9AA6-4255-827C-8926E7AA3ACC}" destId="{8F5DAD6C-F466-45E0-8327-6636FB39B6EF}" srcOrd="0" destOrd="0" presId="urn:microsoft.com/office/officeart/2005/8/layout/radial1"/>
    <dgm:cxn modelId="{4534BD84-195F-4815-B6E9-DCB5221572E4}" type="presOf" srcId="{ACD8F7F1-7530-46C3-8E67-2DC153191861}" destId="{B628E6C8-11E4-4E61-A1B2-8E8867F9960E}" srcOrd="0" destOrd="0" presId="urn:microsoft.com/office/officeart/2005/8/layout/radial1"/>
    <dgm:cxn modelId="{E4147550-153A-440A-B2DC-2C91FE798FD3}" type="presOf" srcId="{AA913D25-AEE8-4A10-9722-10572ECB3E43}" destId="{847CC2DA-638D-4997-81D3-B568A03F2276}" srcOrd="0" destOrd="0" presId="urn:microsoft.com/office/officeart/2005/8/layout/radial1"/>
    <dgm:cxn modelId="{739E05A8-0379-4153-AF86-FF0072925FC1}" type="presOf" srcId="{E5F8C2D9-8E24-4EB4-8538-D74BFA56EE0A}" destId="{37BF34DA-6698-410F-AA5C-B5D4A4792706}" srcOrd="0" destOrd="0" presId="urn:microsoft.com/office/officeart/2005/8/layout/radial1"/>
    <dgm:cxn modelId="{BB39CF8F-8D37-4BFE-B9D4-50D810A8900B}" srcId="{B157FEB6-9AA6-4255-827C-8926E7AA3ACC}" destId="{E5F8C2D9-8E24-4EB4-8538-D74BFA56EE0A}" srcOrd="2" destOrd="0" parTransId="{9279DEAD-E6B3-4F67-B322-3622F4BC1568}" sibTransId="{3FD326D8-1659-49E5-8FAA-8E148D71C980}"/>
    <dgm:cxn modelId="{49DFA696-08F4-480D-9A5B-F4AF6D375A92}" type="presOf" srcId="{0F5F7842-128C-4C02-B373-AEBF27CAEB92}" destId="{C816CAC8-FFDB-4691-8299-21E7B04EAFA2}" srcOrd="0" destOrd="0" presId="urn:microsoft.com/office/officeart/2005/8/layout/radial1"/>
    <dgm:cxn modelId="{5B4136B5-7685-4546-AE53-1C2BC9C1D041}" type="presParOf" srcId="{BBC31589-97DF-4F82-B3D1-89140875A527}" destId="{8F5DAD6C-F466-45E0-8327-6636FB39B6EF}" srcOrd="0" destOrd="0" presId="urn:microsoft.com/office/officeart/2005/8/layout/radial1"/>
    <dgm:cxn modelId="{E23E3E50-26AB-44CF-9FF3-656431020ADA}" type="presParOf" srcId="{BBC31589-97DF-4F82-B3D1-89140875A527}" destId="{B0DA3313-C036-42DC-B5E5-3440F6976468}" srcOrd="1" destOrd="0" presId="urn:microsoft.com/office/officeart/2005/8/layout/radial1"/>
    <dgm:cxn modelId="{0C91DA4A-DFFE-40FF-97FE-AC32C69AECF0}" type="presParOf" srcId="{B0DA3313-C036-42DC-B5E5-3440F6976468}" destId="{013A803F-C983-472A-80DC-AA2B5B3FB311}" srcOrd="0" destOrd="0" presId="urn:microsoft.com/office/officeart/2005/8/layout/radial1"/>
    <dgm:cxn modelId="{C92A44B9-DBB8-4026-9105-AECD0FCFD689}" type="presParOf" srcId="{BBC31589-97DF-4F82-B3D1-89140875A527}" destId="{6E8D677D-85B5-495B-BCA3-AE3860106164}" srcOrd="2" destOrd="0" presId="urn:microsoft.com/office/officeart/2005/8/layout/radial1"/>
    <dgm:cxn modelId="{FED61703-3653-4567-8DC4-B9BF7C959E25}" type="presParOf" srcId="{BBC31589-97DF-4F82-B3D1-89140875A527}" destId="{A13CE127-3596-4675-A635-9384B3BF9969}" srcOrd="3" destOrd="0" presId="urn:microsoft.com/office/officeart/2005/8/layout/radial1"/>
    <dgm:cxn modelId="{55EA2CB5-75FC-4620-811B-14D40CF5F09C}" type="presParOf" srcId="{A13CE127-3596-4675-A635-9384B3BF9969}" destId="{E0EC6454-F9C0-4450-89D6-B4433D1BE041}" srcOrd="0" destOrd="0" presId="urn:microsoft.com/office/officeart/2005/8/layout/radial1"/>
    <dgm:cxn modelId="{A3DF5B94-3496-4FB9-ABE2-19042CAE740B}" type="presParOf" srcId="{BBC31589-97DF-4F82-B3D1-89140875A527}" destId="{847CC2DA-638D-4997-81D3-B568A03F2276}" srcOrd="4" destOrd="0" presId="urn:microsoft.com/office/officeart/2005/8/layout/radial1"/>
    <dgm:cxn modelId="{601BBF64-19AD-4029-A291-80CDE66E8B05}" type="presParOf" srcId="{BBC31589-97DF-4F82-B3D1-89140875A527}" destId="{72207E96-2B92-45F6-8B44-580B2153FD28}" srcOrd="5" destOrd="0" presId="urn:microsoft.com/office/officeart/2005/8/layout/radial1"/>
    <dgm:cxn modelId="{0A044457-658E-4B30-A635-0D898752DFE4}" type="presParOf" srcId="{72207E96-2B92-45F6-8B44-580B2153FD28}" destId="{F401F5FA-093B-40F9-8DDF-478FDC7F5649}" srcOrd="0" destOrd="0" presId="urn:microsoft.com/office/officeart/2005/8/layout/radial1"/>
    <dgm:cxn modelId="{CB0DB936-1840-4979-A93A-20AB3E59526F}" type="presParOf" srcId="{BBC31589-97DF-4F82-B3D1-89140875A527}" destId="{37BF34DA-6698-410F-AA5C-B5D4A4792706}" srcOrd="6" destOrd="0" presId="urn:microsoft.com/office/officeart/2005/8/layout/radial1"/>
    <dgm:cxn modelId="{8D6F8395-7DD6-4118-BA6A-2AE2664E9A04}" type="presParOf" srcId="{BBC31589-97DF-4F82-B3D1-89140875A527}" destId="{F0A5A257-68BA-47AC-A3CF-EA332F82C26B}" srcOrd="7" destOrd="0" presId="urn:microsoft.com/office/officeart/2005/8/layout/radial1"/>
    <dgm:cxn modelId="{8DD06864-BAB9-49D7-A869-9D84A7AFA8B3}" type="presParOf" srcId="{F0A5A257-68BA-47AC-A3CF-EA332F82C26B}" destId="{49EEA242-E734-4008-AA04-794BF32D0690}" srcOrd="0" destOrd="0" presId="urn:microsoft.com/office/officeart/2005/8/layout/radial1"/>
    <dgm:cxn modelId="{A3D0A17F-0A28-4117-A416-2C5D39A34F54}" type="presParOf" srcId="{BBC31589-97DF-4F82-B3D1-89140875A527}" destId="{B628E6C8-11E4-4E61-A1B2-8E8867F9960E}" srcOrd="8" destOrd="0" presId="urn:microsoft.com/office/officeart/2005/8/layout/radial1"/>
    <dgm:cxn modelId="{3B9C18DB-5526-4C24-AD64-CA5AA553BD7E}" type="presParOf" srcId="{BBC31589-97DF-4F82-B3D1-89140875A527}" destId="{A33C8DBC-98DB-4065-9DB5-7EACFB82E697}" srcOrd="9" destOrd="0" presId="urn:microsoft.com/office/officeart/2005/8/layout/radial1"/>
    <dgm:cxn modelId="{7A8BBC86-8E51-4660-A4AD-DAECA1B9CEB4}" type="presParOf" srcId="{A33C8DBC-98DB-4065-9DB5-7EACFB82E697}" destId="{4D16E74C-1693-40FF-87D6-7649ED438902}" srcOrd="0" destOrd="0" presId="urn:microsoft.com/office/officeart/2005/8/layout/radial1"/>
    <dgm:cxn modelId="{7C063097-5622-4D2F-BFA9-00CD92C8B2AB}" type="presParOf" srcId="{BBC31589-97DF-4F82-B3D1-89140875A527}" destId="{654B8F50-51AB-4D09-8464-0F1EC2F25755}" srcOrd="10" destOrd="0" presId="urn:microsoft.com/office/officeart/2005/8/layout/radial1"/>
    <dgm:cxn modelId="{6EE6194B-E436-40F6-B7D4-117EF50739C1}" type="presParOf" srcId="{BBC31589-97DF-4F82-B3D1-89140875A527}" destId="{A776755B-EE6F-4CD5-87D7-EBFCCABDFCD6}" srcOrd="11" destOrd="0" presId="urn:microsoft.com/office/officeart/2005/8/layout/radial1"/>
    <dgm:cxn modelId="{28967ED2-0E53-4802-9EF3-02451830E4A7}" type="presParOf" srcId="{A776755B-EE6F-4CD5-87D7-EBFCCABDFCD6}" destId="{F116D56C-8387-4516-BC9E-4B62A9A17347}" srcOrd="0" destOrd="0" presId="urn:microsoft.com/office/officeart/2005/8/layout/radial1"/>
    <dgm:cxn modelId="{34DAAE76-5A72-4C18-9CCA-BADCDBA9ACBD}" type="presParOf" srcId="{BBC31589-97DF-4F82-B3D1-89140875A527}" destId="{C816CAC8-FFDB-4691-8299-21E7B04EAFA2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863F27-1EE0-4C3B-8324-623213C3CAB6}" type="doc">
      <dgm:prSet loTypeId="urn:microsoft.com/office/officeart/2005/8/layout/process4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AE66E048-CF1D-4EE9-99D6-19EB91C05103}">
      <dgm:prSet phldrT="[Text]"/>
      <dgm:spPr>
        <a:solidFill>
          <a:srgbClr val="962DFF"/>
        </a:solidFill>
      </dgm:spPr>
      <dgm:t>
        <a:bodyPr/>
        <a:lstStyle/>
        <a:p>
          <a:r>
            <a:rPr lang="en-GB" dirty="0" smtClean="0"/>
            <a:t>Present facts relating to the topic with evidence to support</a:t>
          </a:r>
          <a:endParaRPr lang="en-GB" dirty="0"/>
        </a:p>
      </dgm:t>
    </dgm:pt>
    <dgm:pt modelId="{A8B75071-D8AD-45EA-86DC-CAE2F695C62E}" type="parTrans" cxnId="{D6337733-8D3F-4FA9-A006-034CD07BFA46}">
      <dgm:prSet/>
      <dgm:spPr/>
      <dgm:t>
        <a:bodyPr/>
        <a:lstStyle/>
        <a:p>
          <a:endParaRPr lang="en-GB"/>
        </a:p>
      </dgm:t>
    </dgm:pt>
    <dgm:pt modelId="{EAA1B4E5-AA69-4D47-85E3-C355D73AC87C}" type="sibTrans" cxnId="{D6337733-8D3F-4FA9-A006-034CD07BFA46}">
      <dgm:prSet/>
      <dgm:spPr/>
      <dgm:t>
        <a:bodyPr/>
        <a:lstStyle/>
        <a:p>
          <a:endParaRPr lang="en-GB"/>
        </a:p>
      </dgm:t>
    </dgm:pt>
    <dgm:pt modelId="{B795399B-731C-4404-9A4D-64D5CB949F0F}">
      <dgm:prSet phldrT="[Text]"/>
      <dgm:spPr>
        <a:solidFill>
          <a:srgbClr val="6600CC"/>
        </a:solidFill>
      </dgm:spPr>
      <dgm:t>
        <a:bodyPr/>
        <a:lstStyle/>
        <a:p>
          <a:r>
            <a:rPr lang="en-GB" dirty="0" smtClean="0"/>
            <a:t>Explain the significance of the evidence and any conclusion that can be drawn from it </a:t>
          </a:r>
          <a:endParaRPr lang="en-GB" dirty="0"/>
        </a:p>
      </dgm:t>
    </dgm:pt>
    <dgm:pt modelId="{A41ED7D1-9F5F-455D-A961-049451123D85}" type="parTrans" cxnId="{9478F4E3-9BE6-4E84-9E67-EEB526793886}">
      <dgm:prSet/>
      <dgm:spPr/>
      <dgm:t>
        <a:bodyPr/>
        <a:lstStyle/>
        <a:p>
          <a:endParaRPr lang="en-GB"/>
        </a:p>
      </dgm:t>
    </dgm:pt>
    <dgm:pt modelId="{C106000C-625B-4C27-99F4-D10D78F37C83}" type="sibTrans" cxnId="{9478F4E3-9BE6-4E84-9E67-EEB526793886}">
      <dgm:prSet/>
      <dgm:spPr/>
      <dgm:t>
        <a:bodyPr/>
        <a:lstStyle/>
        <a:p>
          <a:endParaRPr lang="en-GB"/>
        </a:p>
      </dgm:t>
    </dgm:pt>
    <dgm:pt modelId="{BE24DC5B-B70C-4141-A08E-2CA381D529D6}">
      <dgm:prSet phldrT="[Text]"/>
      <dgm:spPr>
        <a:solidFill>
          <a:srgbClr val="B66DFF"/>
        </a:solidFill>
      </dgm:spPr>
      <dgm:t>
        <a:bodyPr/>
        <a:lstStyle/>
        <a:p>
          <a:r>
            <a:rPr lang="en-GB" dirty="0" smtClean="0"/>
            <a:t>Outline a topic or point of view </a:t>
          </a:r>
          <a:endParaRPr lang="en-GB" dirty="0"/>
        </a:p>
      </dgm:t>
    </dgm:pt>
    <dgm:pt modelId="{6DEBEC90-D184-4090-9B66-8556A93C2F0A}" type="sibTrans" cxnId="{6ADA7811-0B0A-44CF-8B7A-489018AE1FDA}">
      <dgm:prSet/>
      <dgm:spPr/>
      <dgm:t>
        <a:bodyPr/>
        <a:lstStyle/>
        <a:p>
          <a:endParaRPr lang="en-GB"/>
        </a:p>
      </dgm:t>
    </dgm:pt>
    <dgm:pt modelId="{3178EE25-2766-4738-AD36-5DC3623A5DA1}" type="parTrans" cxnId="{6ADA7811-0B0A-44CF-8B7A-489018AE1FDA}">
      <dgm:prSet/>
      <dgm:spPr/>
      <dgm:t>
        <a:bodyPr/>
        <a:lstStyle/>
        <a:p>
          <a:endParaRPr lang="en-GB"/>
        </a:p>
      </dgm:t>
    </dgm:pt>
    <dgm:pt modelId="{A5CEA000-FB23-48DB-B5A1-D28E80C7E949}" type="pres">
      <dgm:prSet presAssocID="{D7863F27-1EE0-4C3B-8324-623213C3CA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302D02A-49E4-4567-8B33-1980F235C27F}" type="pres">
      <dgm:prSet presAssocID="{B795399B-731C-4404-9A4D-64D5CB949F0F}" presName="boxAndChildren" presStyleCnt="0"/>
      <dgm:spPr/>
    </dgm:pt>
    <dgm:pt modelId="{C51EDB0F-DE32-4914-9798-ECF04E6CDA85}" type="pres">
      <dgm:prSet presAssocID="{B795399B-731C-4404-9A4D-64D5CB949F0F}" presName="parentTextBox" presStyleLbl="node1" presStyleIdx="0" presStyleCnt="3"/>
      <dgm:spPr/>
      <dgm:t>
        <a:bodyPr/>
        <a:lstStyle/>
        <a:p>
          <a:endParaRPr lang="en-GB"/>
        </a:p>
      </dgm:t>
    </dgm:pt>
    <dgm:pt modelId="{23AB3069-7275-4B84-8E97-43EC54D2BF32}" type="pres">
      <dgm:prSet presAssocID="{EAA1B4E5-AA69-4D47-85E3-C355D73AC87C}" presName="sp" presStyleCnt="0"/>
      <dgm:spPr/>
    </dgm:pt>
    <dgm:pt modelId="{B18CFCF3-A51F-42A4-BE45-2690669E0F0C}" type="pres">
      <dgm:prSet presAssocID="{AE66E048-CF1D-4EE9-99D6-19EB91C05103}" presName="arrowAndChildren" presStyleCnt="0"/>
      <dgm:spPr/>
    </dgm:pt>
    <dgm:pt modelId="{DC56CAEF-6EDB-410C-AA79-D19EF84C150B}" type="pres">
      <dgm:prSet presAssocID="{AE66E048-CF1D-4EE9-99D6-19EB91C05103}" presName="parentTextArrow" presStyleLbl="node1" presStyleIdx="1" presStyleCnt="3"/>
      <dgm:spPr/>
      <dgm:t>
        <a:bodyPr/>
        <a:lstStyle/>
        <a:p>
          <a:endParaRPr lang="en-GB"/>
        </a:p>
      </dgm:t>
    </dgm:pt>
    <dgm:pt modelId="{445454EA-CDEA-4F42-AE43-FBD95612F93B}" type="pres">
      <dgm:prSet presAssocID="{6DEBEC90-D184-4090-9B66-8556A93C2F0A}" presName="sp" presStyleCnt="0"/>
      <dgm:spPr/>
    </dgm:pt>
    <dgm:pt modelId="{E574C0F6-99BC-4202-861D-86F9E6B4FD58}" type="pres">
      <dgm:prSet presAssocID="{BE24DC5B-B70C-4141-A08E-2CA381D529D6}" presName="arrowAndChildren" presStyleCnt="0"/>
      <dgm:spPr/>
    </dgm:pt>
    <dgm:pt modelId="{730A2787-72DE-48E8-8B4C-7A0383C004BF}" type="pres">
      <dgm:prSet presAssocID="{BE24DC5B-B70C-4141-A08E-2CA381D529D6}" presName="parentTextArrow" presStyleLbl="node1" presStyleIdx="2" presStyleCnt="3" custLinFactNeighborX="-11075" custLinFactNeighborY="-6690"/>
      <dgm:spPr/>
      <dgm:t>
        <a:bodyPr/>
        <a:lstStyle/>
        <a:p>
          <a:endParaRPr lang="en-GB"/>
        </a:p>
      </dgm:t>
    </dgm:pt>
  </dgm:ptLst>
  <dgm:cxnLst>
    <dgm:cxn modelId="{63DC4905-F003-4B54-B11E-49099E71FBC8}" type="presOf" srcId="{BE24DC5B-B70C-4141-A08E-2CA381D529D6}" destId="{730A2787-72DE-48E8-8B4C-7A0383C004BF}" srcOrd="0" destOrd="0" presId="urn:microsoft.com/office/officeart/2005/8/layout/process4"/>
    <dgm:cxn modelId="{6ADA7811-0B0A-44CF-8B7A-489018AE1FDA}" srcId="{D7863F27-1EE0-4C3B-8324-623213C3CAB6}" destId="{BE24DC5B-B70C-4141-A08E-2CA381D529D6}" srcOrd="0" destOrd="0" parTransId="{3178EE25-2766-4738-AD36-5DC3623A5DA1}" sibTransId="{6DEBEC90-D184-4090-9B66-8556A93C2F0A}"/>
    <dgm:cxn modelId="{15F16B06-3E18-451E-BA57-A793466CED62}" type="presOf" srcId="{B795399B-731C-4404-9A4D-64D5CB949F0F}" destId="{C51EDB0F-DE32-4914-9798-ECF04E6CDA85}" srcOrd="0" destOrd="0" presId="urn:microsoft.com/office/officeart/2005/8/layout/process4"/>
    <dgm:cxn modelId="{9478F4E3-9BE6-4E84-9E67-EEB526793886}" srcId="{D7863F27-1EE0-4C3B-8324-623213C3CAB6}" destId="{B795399B-731C-4404-9A4D-64D5CB949F0F}" srcOrd="2" destOrd="0" parTransId="{A41ED7D1-9F5F-455D-A961-049451123D85}" sibTransId="{C106000C-625B-4C27-99F4-D10D78F37C83}"/>
    <dgm:cxn modelId="{FCE5FA57-9494-43FB-B6AB-9055A76B0D6F}" type="presOf" srcId="{D7863F27-1EE0-4C3B-8324-623213C3CAB6}" destId="{A5CEA000-FB23-48DB-B5A1-D28E80C7E949}" srcOrd="0" destOrd="0" presId="urn:microsoft.com/office/officeart/2005/8/layout/process4"/>
    <dgm:cxn modelId="{4EC6E9D8-9A80-4B0C-B1E1-160967CDA1BE}" type="presOf" srcId="{AE66E048-CF1D-4EE9-99D6-19EB91C05103}" destId="{DC56CAEF-6EDB-410C-AA79-D19EF84C150B}" srcOrd="0" destOrd="0" presId="urn:microsoft.com/office/officeart/2005/8/layout/process4"/>
    <dgm:cxn modelId="{D6337733-8D3F-4FA9-A006-034CD07BFA46}" srcId="{D7863F27-1EE0-4C3B-8324-623213C3CAB6}" destId="{AE66E048-CF1D-4EE9-99D6-19EB91C05103}" srcOrd="1" destOrd="0" parTransId="{A8B75071-D8AD-45EA-86DC-CAE2F695C62E}" sibTransId="{EAA1B4E5-AA69-4D47-85E3-C355D73AC87C}"/>
    <dgm:cxn modelId="{10B2D083-F293-407E-909C-A28C35A611C3}" type="presParOf" srcId="{A5CEA000-FB23-48DB-B5A1-D28E80C7E949}" destId="{C302D02A-49E4-4567-8B33-1980F235C27F}" srcOrd="0" destOrd="0" presId="urn:microsoft.com/office/officeart/2005/8/layout/process4"/>
    <dgm:cxn modelId="{36E5DE04-ED6A-4029-B268-123BEADF68A5}" type="presParOf" srcId="{C302D02A-49E4-4567-8B33-1980F235C27F}" destId="{C51EDB0F-DE32-4914-9798-ECF04E6CDA85}" srcOrd="0" destOrd="0" presId="urn:microsoft.com/office/officeart/2005/8/layout/process4"/>
    <dgm:cxn modelId="{B63A9A20-1BC1-4E56-8F75-2534E9A4F4F0}" type="presParOf" srcId="{A5CEA000-FB23-48DB-B5A1-D28E80C7E949}" destId="{23AB3069-7275-4B84-8E97-43EC54D2BF32}" srcOrd="1" destOrd="0" presId="urn:microsoft.com/office/officeart/2005/8/layout/process4"/>
    <dgm:cxn modelId="{697C5087-971F-4F73-9F11-D252AB72C9A9}" type="presParOf" srcId="{A5CEA000-FB23-48DB-B5A1-D28E80C7E949}" destId="{B18CFCF3-A51F-42A4-BE45-2690669E0F0C}" srcOrd="2" destOrd="0" presId="urn:microsoft.com/office/officeart/2005/8/layout/process4"/>
    <dgm:cxn modelId="{CBF62833-482E-47A1-AA10-D6C5556326DA}" type="presParOf" srcId="{B18CFCF3-A51F-42A4-BE45-2690669E0F0C}" destId="{DC56CAEF-6EDB-410C-AA79-D19EF84C150B}" srcOrd="0" destOrd="0" presId="urn:microsoft.com/office/officeart/2005/8/layout/process4"/>
    <dgm:cxn modelId="{31FF0153-C7F1-4E86-A857-A4E53E3D99AE}" type="presParOf" srcId="{A5CEA000-FB23-48DB-B5A1-D28E80C7E949}" destId="{445454EA-CDEA-4F42-AE43-FBD95612F93B}" srcOrd="3" destOrd="0" presId="urn:microsoft.com/office/officeart/2005/8/layout/process4"/>
    <dgm:cxn modelId="{FD518F24-9F32-4B29-9195-8A59619BD2AA}" type="presParOf" srcId="{A5CEA000-FB23-48DB-B5A1-D28E80C7E949}" destId="{E574C0F6-99BC-4202-861D-86F9E6B4FD58}" srcOrd="4" destOrd="0" presId="urn:microsoft.com/office/officeart/2005/8/layout/process4"/>
    <dgm:cxn modelId="{40B0094C-3F88-4C24-894D-4EFA182E5FF0}" type="presParOf" srcId="{E574C0F6-99BC-4202-861D-86F9E6B4FD58}" destId="{730A2787-72DE-48E8-8B4C-7A0383C004B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5DAD6C-F466-45E0-8327-6636FB39B6EF}">
      <dsp:nvSpPr>
        <dsp:cNvPr id="0" name=""/>
        <dsp:cNvSpPr/>
      </dsp:nvSpPr>
      <dsp:spPr>
        <a:xfrm>
          <a:off x="2560341" y="1440164"/>
          <a:ext cx="1832144" cy="1247163"/>
        </a:xfrm>
        <a:prstGeom prst="ellipse">
          <a:avLst/>
        </a:prstGeom>
        <a:solidFill>
          <a:srgbClr val="0066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Is made easier by prior planning</a:t>
          </a:r>
          <a:endParaRPr lang="en-GB" sz="1600" kern="1200" dirty="0"/>
        </a:p>
      </dsp:txBody>
      <dsp:txXfrm>
        <a:off x="2560341" y="1440164"/>
        <a:ext cx="1832144" cy="1247163"/>
      </dsp:txXfrm>
    </dsp:sp>
    <dsp:sp modelId="{B0DA3313-C036-42DC-B5E5-3440F6976468}">
      <dsp:nvSpPr>
        <dsp:cNvPr id="0" name=""/>
        <dsp:cNvSpPr/>
      </dsp:nvSpPr>
      <dsp:spPr>
        <a:xfrm rot="16200000">
          <a:off x="3399622" y="1348243"/>
          <a:ext cx="153582" cy="30259"/>
        </a:xfrm>
        <a:custGeom>
          <a:avLst/>
          <a:gdLst/>
          <a:ahLst/>
          <a:cxnLst/>
          <a:rect l="0" t="0" r="0" b="0"/>
          <a:pathLst>
            <a:path>
              <a:moveTo>
                <a:pt x="0" y="15129"/>
              </a:moveTo>
              <a:lnTo>
                <a:pt x="153582" y="151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6200000">
        <a:off x="3472574" y="1359533"/>
        <a:ext cx="7679" cy="7679"/>
      </dsp:txXfrm>
    </dsp:sp>
    <dsp:sp modelId="{6E8D677D-85B5-495B-BCA3-AE3860106164}">
      <dsp:nvSpPr>
        <dsp:cNvPr id="0" name=""/>
        <dsp:cNvSpPr/>
      </dsp:nvSpPr>
      <dsp:spPr>
        <a:xfrm>
          <a:off x="2304259" y="72009"/>
          <a:ext cx="2344308" cy="1214572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Makes it clear how you are going to address the question</a:t>
          </a:r>
          <a:endParaRPr lang="en-GB" sz="1600" kern="1200" dirty="0"/>
        </a:p>
      </dsp:txBody>
      <dsp:txXfrm>
        <a:off x="2304259" y="72009"/>
        <a:ext cx="2344308" cy="1214572"/>
      </dsp:txXfrm>
    </dsp:sp>
    <dsp:sp modelId="{A13CE127-3596-4675-A635-9384B3BF9969}">
      <dsp:nvSpPr>
        <dsp:cNvPr id="0" name=""/>
        <dsp:cNvSpPr/>
      </dsp:nvSpPr>
      <dsp:spPr>
        <a:xfrm rot="20126718">
          <a:off x="4181658" y="1446592"/>
          <a:ext cx="1224882" cy="30259"/>
        </a:xfrm>
        <a:custGeom>
          <a:avLst/>
          <a:gdLst/>
          <a:ahLst/>
          <a:cxnLst/>
          <a:rect l="0" t="0" r="0" b="0"/>
          <a:pathLst>
            <a:path>
              <a:moveTo>
                <a:pt x="0" y="15129"/>
              </a:moveTo>
              <a:lnTo>
                <a:pt x="1224882" y="151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0126718">
        <a:off x="4763477" y="1431100"/>
        <a:ext cx="61244" cy="61244"/>
      </dsp:txXfrm>
    </dsp:sp>
    <dsp:sp modelId="{847CC2DA-638D-4997-81D3-B568A03F2276}">
      <dsp:nvSpPr>
        <dsp:cNvPr id="0" name=""/>
        <dsp:cNvSpPr/>
      </dsp:nvSpPr>
      <dsp:spPr>
        <a:xfrm>
          <a:off x="5271307" y="194704"/>
          <a:ext cx="1525554" cy="1400987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Sets out your main ideas clearly</a:t>
          </a:r>
          <a:endParaRPr lang="en-GB" sz="1600" kern="1200" dirty="0"/>
        </a:p>
      </dsp:txBody>
      <dsp:txXfrm>
        <a:off x="5271307" y="194704"/>
        <a:ext cx="1525554" cy="1400987"/>
      </dsp:txXfrm>
    </dsp:sp>
    <dsp:sp modelId="{72207E96-2B92-45F6-8B44-580B2153FD28}">
      <dsp:nvSpPr>
        <dsp:cNvPr id="0" name=""/>
        <dsp:cNvSpPr/>
      </dsp:nvSpPr>
      <dsp:spPr>
        <a:xfrm rot="1239490">
          <a:off x="4251332" y="2495836"/>
          <a:ext cx="822471" cy="30259"/>
        </a:xfrm>
        <a:custGeom>
          <a:avLst/>
          <a:gdLst/>
          <a:ahLst/>
          <a:cxnLst/>
          <a:rect l="0" t="0" r="0" b="0"/>
          <a:pathLst>
            <a:path>
              <a:moveTo>
                <a:pt x="0" y="15129"/>
              </a:moveTo>
              <a:lnTo>
                <a:pt x="822471" y="151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239490">
        <a:off x="4642006" y="2490405"/>
        <a:ext cx="41123" cy="41123"/>
      </dsp:txXfrm>
    </dsp:sp>
    <dsp:sp modelId="{37BF34DA-6698-410F-AA5C-B5D4A4792706}">
      <dsp:nvSpPr>
        <dsp:cNvPr id="0" name=""/>
        <dsp:cNvSpPr/>
      </dsp:nvSpPr>
      <dsp:spPr>
        <a:xfrm>
          <a:off x="4970574" y="2164216"/>
          <a:ext cx="1870186" cy="1630883"/>
        </a:xfrm>
        <a:prstGeom prst="ellipse">
          <a:avLst/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Makes it clear how the main ideas relate to each other</a:t>
          </a:r>
          <a:endParaRPr lang="en-GB" sz="1600" kern="1200" dirty="0"/>
        </a:p>
      </dsp:txBody>
      <dsp:txXfrm>
        <a:off x="4970574" y="2164216"/>
        <a:ext cx="1870186" cy="1630883"/>
      </dsp:txXfrm>
    </dsp:sp>
    <dsp:sp modelId="{F0A5A257-68BA-47AC-A3CF-EA332F82C26B}">
      <dsp:nvSpPr>
        <dsp:cNvPr id="0" name=""/>
        <dsp:cNvSpPr/>
      </dsp:nvSpPr>
      <dsp:spPr>
        <a:xfrm rot="5752022">
          <a:off x="3290410" y="2780857"/>
          <a:ext cx="221519" cy="30259"/>
        </a:xfrm>
        <a:custGeom>
          <a:avLst/>
          <a:gdLst/>
          <a:ahLst/>
          <a:cxnLst/>
          <a:rect l="0" t="0" r="0" b="0"/>
          <a:pathLst>
            <a:path>
              <a:moveTo>
                <a:pt x="0" y="15129"/>
              </a:moveTo>
              <a:lnTo>
                <a:pt x="221519" y="151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5752022">
        <a:off x="3395632" y="2790449"/>
        <a:ext cx="11075" cy="11075"/>
      </dsp:txXfrm>
    </dsp:sp>
    <dsp:sp modelId="{B628E6C8-11E4-4E61-A1B2-8E8867F9960E}">
      <dsp:nvSpPr>
        <dsp:cNvPr id="0" name=""/>
        <dsp:cNvSpPr/>
      </dsp:nvSpPr>
      <dsp:spPr>
        <a:xfrm>
          <a:off x="2160238" y="2905064"/>
          <a:ext cx="2324574" cy="1312517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Takes the reader through your answer in a logical, progressive way</a:t>
          </a:r>
          <a:endParaRPr lang="en-GB" sz="1600" kern="1200" dirty="0"/>
        </a:p>
      </dsp:txBody>
      <dsp:txXfrm>
        <a:off x="2160238" y="2905064"/>
        <a:ext cx="2324574" cy="1312517"/>
      </dsp:txXfrm>
    </dsp:sp>
    <dsp:sp modelId="{A33C8DBC-98DB-4065-9DB5-7EACFB82E697}">
      <dsp:nvSpPr>
        <dsp:cNvPr id="0" name=""/>
        <dsp:cNvSpPr/>
      </dsp:nvSpPr>
      <dsp:spPr>
        <a:xfrm rot="9544740">
          <a:off x="1649164" y="2543849"/>
          <a:ext cx="1063573" cy="30259"/>
        </a:xfrm>
        <a:custGeom>
          <a:avLst/>
          <a:gdLst/>
          <a:ahLst/>
          <a:cxnLst/>
          <a:rect l="0" t="0" r="0" b="0"/>
          <a:pathLst>
            <a:path>
              <a:moveTo>
                <a:pt x="0" y="15129"/>
              </a:moveTo>
              <a:lnTo>
                <a:pt x="1063573" y="151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9544740">
        <a:off x="2154361" y="2532390"/>
        <a:ext cx="53178" cy="53178"/>
      </dsp:txXfrm>
    </dsp:sp>
    <dsp:sp modelId="{654B8F50-51AB-4D09-8464-0F1EC2F25755}">
      <dsp:nvSpPr>
        <dsp:cNvPr id="0" name=""/>
        <dsp:cNvSpPr/>
      </dsp:nvSpPr>
      <dsp:spPr>
        <a:xfrm>
          <a:off x="0" y="2338963"/>
          <a:ext cx="1768998" cy="1431255"/>
        </a:xfrm>
        <a:prstGeom prst="ellipse">
          <a:avLst/>
        </a:prstGeom>
        <a:solidFill>
          <a:srgbClr val="FF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Points and ideas are separated per paragraph</a:t>
          </a:r>
          <a:endParaRPr lang="en-GB" sz="1600" kern="1200" dirty="0"/>
        </a:p>
      </dsp:txBody>
      <dsp:txXfrm>
        <a:off x="0" y="2338963"/>
        <a:ext cx="1768998" cy="1431255"/>
      </dsp:txXfrm>
    </dsp:sp>
    <dsp:sp modelId="{A776755B-EE6F-4CD5-87D7-EBFCCABDFCD6}">
      <dsp:nvSpPr>
        <dsp:cNvPr id="0" name=""/>
        <dsp:cNvSpPr/>
      </dsp:nvSpPr>
      <dsp:spPr>
        <a:xfrm rot="12086411">
          <a:off x="1922477" y="1593043"/>
          <a:ext cx="787695" cy="30259"/>
        </a:xfrm>
        <a:custGeom>
          <a:avLst/>
          <a:gdLst/>
          <a:ahLst/>
          <a:cxnLst/>
          <a:rect l="0" t="0" r="0" b="0"/>
          <a:pathLst>
            <a:path>
              <a:moveTo>
                <a:pt x="0" y="15129"/>
              </a:moveTo>
              <a:lnTo>
                <a:pt x="787695" y="151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2086411">
        <a:off x="2296632" y="1588481"/>
        <a:ext cx="39384" cy="39384"/>
      </dsp:txXfrm>
    </dsp:sp>
    <dsp:sp modelId="{C816CAC8-FFDB-4691-8299-21E7B04EAFA2}">
      <dsp:nvSpPr>
        <dsp:cNvPr id="0" name=""/>
        <dsp:cNvSpPr/>
      </dsp:nvSpPr>
      <dsp:spPr>
        <a:xfrm>
          <a:off x="0" y="410721"/>
          <a:ext cx="2094321" cy="1398089"/>
        </a:xfrm>
        <a:prstGeom prst="ellipse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Uses connecting words and phrases to relate each point/idea</a:t>
          </a:r>
          <a:endParaRPr lang="en-GB" sz="1600" kern="1200" dirty="0"/>
        </a:p>
      </dsp:txBody>
      <dsp:txXfrm>
        <a:off x="0" y="410721"/>
        <a:ext cx="2094321" cy="13980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1EDB0F-DE32-4914-9798-ECF04E6CDA85}">
      <dsp:nvSpPr>
        <dsp:cNvPr id="0" name=""/>
        <dsp:cNvSpPr/>
      </dsp:nvSpPr>
      <dsp:spPr>
        <a:xfrm>
          <a:off x="0" y="4342629"/>
          <a:ext cx="8258204" cy="1425347"/>
        </a:xfrm>
        <a:prstGeom prst="rect">
          <a:avLst/>
        </a:prstGeom>
        <a:solidFill>
          <a:srgbClr val="6600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Explain the significance of the evidence and any conclusion that can be drawn from it </a:t>
          </a:r>
          <a:endParaRPr lang="en-GB" sz="3300" kern="1200" dirty="0"/>
        </a:p>
      </dsp:txBody>
      <dsp:txXfrm>
        <a:off x="0" y="4342629"/>
        <a:ext cx="8258204" cy="1425347"/>
      </dsp:txXfrm>
    </dsp:sp>
    <dsp:sp modelId="{DC56CAEF-6EDB-410C-AA79-D19EF84C150B}">
      <dsp:nvSpPr>
        <dsp:cNvPr id="0" name=""/>
        <dsp:cNvSpPr/>
      </dsp:nvSpPr>
      <dsp:spPr>
        <a:xfrm rot="10800000">
          <a:off x="0" y="2171824"/>
          <a:ext cx="8258204" cy="2192185"/>
        </a:xfrm>
        <a:prstGeom prst="upArrowCallout">
          <a:avLst/>
        </a:prstGeom>
        <a:solidFill>
          <a:srgbClr val="962D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Present facts relating to the topic with evidence to support</a:t>
          </a:r>
          <a:endParaRPr lang="en-GB" sz="3300" kern="1200" dirty="0"/>
        </a:p>
      </dsp:txBody>
      <dsp:txXfrm rot="10800000">
        <a:off x="0" y="2171824"/>
        <a:ext cx="8258204" cy="2192185"/>
      </dsp:txXfrm>
    </dsp:sp>
    <dsp:sp modelId="{730A2787-72DE-48E8-8B4C-7A0383C004BF}">
      <dsp:nvSpPr>
        <dsp:cNvPr id="0" name=""/>
        <dsp:cNvSpPr/>
      </dsp:nvSpPr>
      <dsp:spPr>
        <a:xfrm rot="10800000">
          <a:off x="0" y="0"/>
          <a:ext cx="8258204" cy="2192185"/>
        </a:xfrm>
        <a:prstGeom prst="upArrowCallout">
          <a:avLst/>
        </a:prstGeom>
        <a:solidFill>
          <a:srgbClr val="B66D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Outline a topic or point of view </a:t>
          </a:r>
          <a:endParaRPr lang="en-GB" sz="3300" kern="1200" dirty="0"/>
        </a:p>
      </dsp:txBody>
      <dsp:txXfrm rot="10800000">
        <a:off x="0" y="0"/>
        <a:ext cx="8258204" cy="2192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32D35-43CE-4B66-AA68-57A49633730A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62599-228B-469F-ABDF-658D8211091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5BBC7-67DA-44D7-9465-BF18D36B709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BAED6-918B-476D-B4D2-D3EC269A71A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01653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71767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53839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717672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71767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http://learning.londonmet.ac.uk/epacks/business/essay%20writing%20pack.pdf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78647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82847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67951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67951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https://www.essex.ac.uk/myskills/How_to_improve_your_academic_writing.pdf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39694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8346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53839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BAED6-918B-476D-B4D2-D3EC269A71A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53839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3476E-6FED-4266-942B-91ABE608F143}" type="datetimeFigureOut">
              <a:rPr lang="en-GB" smtClean="0"/>
              <a:pPr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260D0-653C-418E-AF14-2C127F66231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 rot="19397233">
            <a:off x="5204430" y="-841965"/>
            <a:ext cx="5463554" cy="5897287"/>
          </a:xfrm>
          <a:prstGeom prst="ellipse">
            <a:avLst/>
          </a:prstGeom>
          <a:gradFill flip="none" rotWithShape="1">
            <a:gsLst>
              <a:gs pos="47000">
                <a:schemeClr val="tx1"/>
              </a:gs>
              <a:gs pos="69000">
                <a:schemeClr val="bg1">
                  <a:lumMod val="50000"/>
                  <a:lumOff val="50000"/>
                </a:schemeClr>
              </a:gs>
              <a:gs pos="74000">
                <a:schemeClr val="bg1">
                  <a:lumMod val="65000"/>
                  <a:lumOff val="35000"/>
                </a:schemeClr>
              </a:gs>
              <a:gs pos="9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67544" y="4158371"/>
            <a:ext cx="66247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6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Academic Writing</a:t>
            </a:r>
            <a:endParaRPr kumimoji="0" lang="en-US" sz="6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6084167" y="5733256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5436096" y="5733256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4752048" y="5733256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4067944" y="5733256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3491880" y="5733256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2987824" y="5733256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4" descr="http://www.coventry.ac.uk/Global/03%20Study%20section%20assets/Course%20Wizard/2013%20Courses/PG/Academic%20Writing%20Theory%20and%20Practice%20MA/academic_writing_theory_and_practice_ma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47613">
            <a:off x="5441877" y="662710"/>
            <a:ext cx="4022197" cy="2887937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Notched Right Arrow 23"/>
          <p:cNvSpPr/>
          <p:nvPr/>
        </p:nvSpPr>
        <p:spPr>
          <a:xfrm>
            <a:off x="-214346" y="158286"/>
            <a:ext cx="3204392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Outline a point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ctrTitle"/>
          </p:nvPr>
        </p:nvSpPr>
        <p:spPr>
          <a:xfrm>
            <a:off x="395520" y="2636913"/>
            <a:ext cx="8163220" cy="864095"/>
          </a:xfrm>
          <a:ln>
            <a:noFill/>
          </a:ln>
        </p:spPr>
        <p:txBody>
          <a:bodyPr>
            <a:noAutofit/>
          </a:bodyPr>
          <a:lstStyle/>
          <a:p>
            <a:r>
              <a:rPr lang="en-GB" sz="2800" b="1" dirty="0" smtClean="0">
                <a:ln w="12700">
                  <a:noFill/>
                  <a:prstDash val="solid"/>
                </a:ln>
                <a:solidFill>
                  <a:srgbClr val="0066CC"/>
                </a:solidFill>
              </a:rPr>
              <a:t>Agree or disagreeing with a point of view or theory</a:t>
            </a:r>
            <a:endParaRPr lang="en-GB" sz="2800" b="1" dirty="0">
              <a:ln w="12700">
                <a:noFill/>
                <a:prstDash val="solid"/>
              </a:ln>
              <a:solidFill>
                <a:srgbClr val="0066CC"/>
              </a:solidFill>
            </a:endParaRPr>
          </a:p>
        </p:txBody>
      </p:sp>
      <p:sp>
        <p:nvSpPr>
          <p:cNvPr id="25" name="Notched Right Arrow 24"/>
          <p:cNvSpPr/>
          <p:nvPr/>
        </p:nvSpPr>
        <p:spPr>
          <a:xfrm>
            <a:off x="2808160" y="188640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Give reasons for agreeing or not agreeing with the point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6" name="Notched Right Arrow 25"/>
          <p:cNvSpPr/>
          <p:nvPr/>
        </p:nvSpPr>
        <p:spPr>
          <a:xfrm>
            <a:off x="5832496" y="158286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Give evidence to back up point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7" name="Notched Right Arrow 26"/>
          <p:cNvSpPr/>
          <p:nvPr/>
        </p:nvSpPr>
        <p:spPr>
          <a:xfrm>
            <a:off x="-214346" y="3501008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Explain how evidence supports point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35" name="Notched Right Arrow 34"/>
          <p:cNvSpPr/>
          <p:nvPr/>
        </p:nvSpPr>
        <p:spPr>
          <a:xfrm>
            <a:off x="2843808" y="3501008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Discuss any conflicting points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36" name="Notched Right Arrow 35"/>
          <p:cNvSpPr/>
          <p:nvPr/>
        </p:nvSpPr>
        <p:spPr>
          <a:xfrm>
            <a:off x="5868144" y="3501008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Draw a conclusion – Is the point of view supported – Any ‘buts’?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801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35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Notched Right Arrow 23"/>
          <p:cNvSpPr/>
          <p:nvPr/>
        </p:nvSpPr>
        <p:spPr>
          <a:xfrm>
            <a:off x="-214346" y="158286"/>
            <a:ext cx="3204392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Outline two points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ctrTitle"/>
          </p:nvPr>
        </p:nvSpPr>
        <p:spPr>
          <a:xfrm>
            <a:off x="395520" y="2636913"/>
            <a:ext cx="8163220" cy="864095"/>
          </a:xfrm>
          <a:ln>
            <a:noFill/>
          </a:ln>
        </p:spPr>
        <p:txBody>
          <a:bodyPr>
            <a:noAutofit/>
          </a:bodyPr>
          <a:lstStyle/>
          <a:p>
            <a:r>
              <a:rPr lang="en-GB" sz="2800" b="1" dirty="0" smtClean="0">
                <a:ln w="12700">
                  <a:noFill/>
                  <a:prstDash val="solid"/>
                </a:ln>
                <a:solidFill>
                  <a:srgbClr val="0066CC"/>
                </a:solidFill>
              </a:rPr>
              <a:t>Comparing two points of view</a:t>
            </a:r>
            <a:endParaRPr lang="en-GB" sz="2800" b="1" dirty="0">
              <a:ln w="12700">
                <a:noFill/>
                <a:prstDash val="solid"/>
              </a:ln>
              <a:solidFill>
                <a:srgbClr val="0066CC"/>
              </a:solidFill>
            </a:endParaRPr>
          </a:p>
        </p:txBody>
      </p:sp>
      <p:sp>
        <p:nvSpPr>
          <p:cNvPr id="25" name="Notched Right Arrow 24"/>
          <p:cNvSpPr/>
          <p:nvPr/>
        </p:nvSpPr>
        <p:spPr>
          <a:xfrm>
            <a:off x="2808160" y="188640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Give reasons for and against holding each point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6" name="Notched Right Arrow 25"/>
          <p:cNvSpPr/>
          <p:nvPr/>
        </p:nvSpPr>
        <p:spPr>
          <a:xfrm>
            <a:off x="5832496" y="158286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Give evidence to back up each point of view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27" name="Notched Right Arrow 26"/>
          <p:cNvSpPr/>
          <p:nvPr/>
        </p:nvSpPr>
        <p:spPr>
          <a:xfrm>
            <a:off x="-214346" y="3501008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Explain how evidence supports each point of view</a:t>
            </a:r>
          </a:p>
        </p:txBody>
      </p:sp>
      <p:sp>
        <p:nvSpPr>
          <p:cNvPr id="35" name="Notched Right Arrow 34"/>
          <p:cNvSpPr/>
          <p:nvPr/>
        </p:nvSpPr>
        <p:spPr>
          <a:xfrm>
            <a:off x="2843808" y="3501008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Make a decision – which point of view do you support?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36" name="Notched Right Arrow 35"/>
          <p:cNvSpPr/>
          <p:nvPr/>
        </p:nvSpPr>
        <p:spPr>
          <a:xfrm>
            <a:off x="5868144" y="3501008"/>
            <a:ext cx="3204000" cy="2334610"/>
          </a:xfrm>
          <a:prstGeom prst="notchedRightArrow">
            <a:avLst>
              <a:gd name="adj1" fmla="val 68792"/>
              <a:gd name="adj2" fmla="val 29528"/>
            </a:avLst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Explain why you support this point of view – Any ‘buts’?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306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35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203847" y="611977"/>
            <a:ext cx="59401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latin typeface="Trebuchet MS" panose="020B0603020202020204" pitchFamily="34" charset="0"/>
              </a:rPr>
              <a:t>Essay Structure - Conclusion</a:t>
            </a:r>
            <a:endParaRPr kumimoji="0" lang="en-US" sz="32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484784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b="1" dirty="0" smtClean="0"/>
              <a:t>Remind </a:t>
            </a:r>
            <a:r>
              <a:rPr lang="en-GB" sz="2500" b="1" dirty="0"/>
              <a:t>the reader of what you have done – the main issues you have addressed and what you have argued. </a:t>
            </a:r>
            <a:endParaRPr lang="en-GB" sz="2500" b="1" dirty="0" smtClean="0"/>
          </a:p>
          <a:p>
            <a:endParaRPr lang="en-GB" sz="2500" b="1" dirty="0" smtClean="0"/>
          </a:p>
          <a:p>
            <a:r>
              <a:rPr lang="en-GB" sz="2500" b="1" dirty="0" smtClean="0"/>
              <a:t>The </a:t>
            </a:r>
            <a:r>
              <a:rPr lang="en-GB" sz="2500" b="1" dirty="0"/>
              <a:t>conclusion should contain no new </a:t>
            </a:r>
            <a:r>
              <a:rPr lang="en-GB" sz="2500" b="1" dirty="0" smtClean="0"/>
              <a:t>material and should leave </a:t>
            </a:r>
            <a:r>
              <a:rPr lang="en-GB" sz="2500" b="1" dirty="0"/>
              <a:t>the reader in no doubt as to what you think; you should also explain why your conclusions are important and significant</a:t>
            </a:r>
            <a:r>
              <a:rPr lang="en-GB" sz="2500" b="1" dirty="0" smtClean="0"/>
              <a:t>.</a:t>
            </a:r>
          </a:p>
          <a:p>
            <a:endParaRPr lang="en-GB" sz="2500" b="1" dirty="0" smtClean="0"/>
          </a:p>
          <a:p>
            <a:r>
              <a:rPr lang="en-GB" sz="2500" b="1" dirty="0" smtClean="0"/>
              <a:t>Link the final sentenceof the conclusion back to the essay question? </a:t>
            </a:r>
          </a:p>
          <a:p>
            <a:endParaRPr lang="en-GB" sz="2500" b="1" dirty="0"/>
          </a:p>
          <a:p>
            <a:r>
              <a:rPr lang="en-GB" sz="2500" b="1" dirty="0" smtClean="0"/>
              <a:t>Should </a:t>
            </a:r>
            <a:r>
              <a:rPr lang="en-GB" sz="2500" b="1" dirty="0"/>
              <a:t>be no more than 10% of the essay.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036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23824" y="488866"/>
            <a:ext cx="64403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Report Structure</a:t>
            </a:r>
            <a:endParaRPr kumimoji="0" lang="en-US" sz="4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5576" y="1556792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T……			</a:t>
            </a:r>
          </a:p>
          <a:p>
            <a:r>
              <a:rPr lang="en-GB" sz="3200" dirty="0" smtClean="0"/>
              <a:t>A……			</a:t>
            </a:r>
          </a:p>
          <a:p>
            <a:r>
              <a:rPr lang="en-GB" sz="3200" dirty="0" smtClean="0"/>
              <a:t>C……s		</a:t>
            </a:r>
          </a:p>
          <a:p>
            <a:r>
              <a:rPr lang="en-GB" sz="3200" dirty="0" smtClean="0"/>
              <a:t>I……			</a:t>
            </a:r>
          </a:p>
          <a:p>
            <a:r>
              <a:rPr lang="en-GB" sz="3200" dirty="0" smtClean="0"/>
              <a:t>L…… R……		</a:t>
            </a:r>
          </a:p>
          <a:p>
            <a:r>
              <a:rPr lang="en-GB" sz="3200" dirty="0" smtClean="0"/>
              <a:t>M……			</a:t>
            </a:r>
          </a:p>
          <a:p>
            <a:r>
              <a:rPr lang="en-GB" sz="3200" dirty="0" smtClean="0"/>
              <a:t>F……			</a:t>
            </a:r>
          </a:p>
          <a:p>
            <a:r>
              <a:rPr lang="en-GB" sz="3200" dirty="0" smtClean="0"/>
              <a:t>C……/R……		</a:t>
            </a:r>
          </a:p>
          <a:p>
            <a:r>
              <a:rPr lang="en-GB" sz="3200" dirty="0" smtClean="0"/>
              <a:t>B……			</a:t>
            </a:r>
          </a:p>
          <a:p>
            <a:r>
              <a:rPr lang="en-GB" sz="3200" dirty="0" smtClean="0"/>
              <a:t>A……			</a:t>
            </a:r>
          </a:p>
        </p:txBody>
      </p:sp>
    </p:spTree>
    <p:extLst>
      <p:ext uri="{BB962C8B-B14F-4D97-AF65-F5344CB8AC3E}">
        <p14:creationId xmlns="" xmlns:p14="http://schemas.microsoft.com/office/powerpoint/2010/main" val="105073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23824" y="488866"/>
            <a:ext cx="64403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Report Structure</a:t>
            </a:r>
            <a:endParaRPr kumimoji="0" lang="en-US" sz="4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5576" y="1556792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T……			Title</a:t>
            </a:r>
          </a:p>
          <a:p>
            <a:r>
              <a:rPr lang="en-GB" sz="3200" dirty="0" smtClean="0"/>
              <a:t>A……			Abstract</a:t>
            </a:r>
          </a:p>
          <a:p>
            <a:r>
              <a:rPr lang="en-GB" sz="3200" dirty="0" smtClean="0"/>
              <a:t>C……s		Contents</a:t>
            </a:r>
          </a:p>
          <a:p>
            <a:r>
              <a:rPr lang="en-GB" sz="3200" dirty="0" smtClean="0"/>
              <a:t>I……			Introduction</a:t>
            </a:r>
          </a:p>
          <a:p>
            <a:r>
              <a:rPr lang="en-GB" sz="3200" dirty="0" smtClean="0"/>
              <a:t>L…… R……		Literature Review</a:t>
            </a:r>
          </a:p>
          <a:p>
            <a:r>
              <a:rPr lang="en-GB" sz="3200" dirty="0" smtClean="0"/>
              <a:t>M……			Methodology</a:t>
            </a:r>
          </a:p>
          <a:p>
            <a:r>
              <a:rPr lang="en-GB" sz="3200" dirty="0" smtClean="0"/>
              <a:t>F……			Findings</a:t>
            </a:r>
          </a:p>
          <a:p>
            <a:r>
              <a:rPr lang="en-GB" sz="3200" dirty="0" smtClean="0"/>
              <a:t>C……/R……		Conclusion/Recommendations</a:t>
            </a:r>
          </a:p>
          <a:p>
            <a:r>
              <a:rPr lang="en-GB" sz="3200" dirty="0" smtClean="0"/>
              <a:t>B……			Bibliography</a:t>
            </a:r>
          </a:p>
          <a:p>
            <a:r>
              <a:rPr lang="en-GB" sz="3200" dirty="0" smtClean="0"/>
              <a:t>A……			Appendices</a:t>
            </a:r>
          </a:p>
        </p:txBody>
      </p:sp>
    </p:spTree>
    <p:extLst>
      <p:ext uri="{BB962C8B-B14F-4D97-AF65-F5344CB8AC3E}">
        <p14:creationId xmlns="" xmlns:p14="http://schemas.microsoft.com/office/powerpoint/2010/main" val="105073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23824" y="181090"/>
            <a:ext cx="64403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Academic writing to demonstrate</a:t>
            </a:r>
            <a:endParaRPr kumimoji="0" lang="en-US" sz="4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683568" y="1448780"/>
            <a:ext cx="792088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3600" dirty="0" smtClean="0"/>
              <a:t>• </a:t>
            </a:r>
            <a:r>
              <a:rPr lang="en-GB" sz="3600" dirty="0"/>
              <a:t>Your knowledge and understanding of a </a:t>
            </a:r>
            <a:r>
              <a:rPr lang="en-GB" sz="3600" dirty="0" smtClean="0"/>
              <a:t>topic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36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3600" dirty="0" smtClean="0"/>
              <a:t>• </a:t>
            </a:r>
            <a:r>
              <a:rPr lang="en-GB" sz="3600" dirty="0"/>
              <a:t>Your ability to research a specific aspect of the topic set in the </a:t>
            </a:r>
            <a:r>
              <a:rPr lang="en-GB" sz="3600" dirty="0" smtClean="0"/>
              <a:t>assignment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36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3600" dirty="0" smtClean="0"/>
              <a:t>• </a:t>
            </a:r>
            <a:r>
              <a:rPr lang="en-GB" sz="3600" dirty="0"/>
              <a:t>Your ability to organise supporting information and evidence within a structured piece of academic writing</a:t>
            </a:r>
            <a:endParaRPr kumimoji="0" lang="en-US" sz="36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347864" y="505209"/>
            <a:ext cx="451146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 smtClean="0">
                <a:latin typeface="Trebuchet MS" panose="020B0603020202020204" pitchFamily="34" charset="0"/>
              </a:rPr>
              <a:t>A good essay</a:t>
            </a:r>
            <a:endParaRPr kumimoji="0" lang="en-US" sz="40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450829455"/>
              </p:ext>
            </p:extLst>
          </p:nvPr>
        </p:nvGraphicFramePr>
        <p:xfrm>
          <a:off x="1043607" y="1340767"/>
          <a:ext cx="6840761" cy="4176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6596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12347" y="260648"/>
            <a:ext cx="613165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latin typeface="Trebuchet MS" panose="020B0603020202020204" pitchFamily="34" charset="0"/>
              </a:rPr>
              <a:t>Avoid Aspects of Informal English</a:t>
            </a:r>
            <a:endParaRPr kumimoji="0" lang="en-US" sz="32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1520" y="2132856"/>
            <a:ext cx="849694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500" b="1" dirty="0" smtClean="0"/>
              <a:t>Do not use </a:t>
            </a:r>
            <a:r>
              <a:rPr lang="en-US" altLang="en-US" sz="2500" b="1" dirty="0"/>
              <a:t>contractions (eg it's, he'll, </a:t>
            </a:r>
            <a:r>
              <a:rPr lang="en-US" altLang="en-US" sz="2500" b="1" dirty="0" smtClean="0"/>
              <a:t>it'd). Always use the full form (it is/has, he will, it would/had).</a:t>
            </a:r>
            <a:endParaRPr lang="en-GB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500" b="1" dirty="0" smtClean="0"/>
              <a:t>Avoid </a:t>
            </a:r>
            <a:r>
              <a:rPr lang="en-US" altLang="en-US" sz="2500" b="1" dirty="0"/>
              <a:t>common but vague words and phrases such as get, nice, thing. </a:t>
            </a:r>
            <a:r>
              <a:rPr lang="en-US" altLang="en-US" sz="2500" b="1" dirty="0" smtClean="0"/>
              <a:t/>
            </a:r>
            <a:br>
              <a:rPr lang="en-US" altLang="en-US" sz="2500" b="1" dirty="0" smtClean="0"/>
            </a:br>
            <a:endParaRPr lang="en-US" alt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500" b="1" dirty="0" smtClean="0"/>
              <a:t>Avoid </a:t>
            </a:r>
            <a:r>
              <a:rPr lang="en-US" altLang="en-US" sz="2500" b="1" dirty="0"/>
              <a:t>overuse of brackets; don’t use exclamation marks or dashes; avoid direct questions; don’t use “</a:t>
            </a:r>
            <a:r>
              <a:rPr lang="en-US" altLang="en-US" sz="2500" b="1" dirty="0" err="1"/>
              <a:t>etc</a:t>
            </a:r>
            <a:r>
              <a:rPr lang="en-US" altLang="en-US" sz="2500" b="1" dirty="0" smtClean="0"/>
              <a:t>”.</a:t>
            </a:r>
            <a:endParaRPr lang="en-GB" sz="2500" b="1" dirty="0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3278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48859" y="539969"/>
            <a:ext cx="61316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latin typeface="Trebuchet MS" panose="020B0603020202020204" pitchFamily="34" charset="0"/>
              </a:rPr>
              <a:t>Formal &amp; Impersonal</a:t>
            </a:r>
            <a:endParaRPr kumimoji="0" lang="en-US" sz="32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95520" y="1412190"/>
            <a:ext cx="8352944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500" b="1" dirty="0" smtClean="0"/>
              <a:t>Avoid writing in the first person (I</a:t>
            </a:r>
            <a:r>
              <a:rPr lang="en-GB" sz="2500" b="1" dirty="0"/>
              <a:t>, my, </a:t>
            </a:r>
            <a:r>
              <a:rPr lang="en-GB" sz="2500" b="1" dirty="0" smtClean="0"/>
              <a:t>we…) unless appropriate for the piece of writing (e.g. a diary or log).</a:t>
            </a:r>
          </a:p>
          <a:p>
            <a:pPr marL="285750" indent="-285750"/>
            <a:endParaRPr lang="en-GB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500" b="1" dirty="0" smtClean="0"/>
              <a:t>Generally avoid "phrasal verbs" (e.g. get off, allow him to, put in). Instead, use one word equivalents (obtain, permit, insert).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5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500" b="1" dirty="0" smtClean="0"/>
              <a:t>Use nominalisation, for </a:t>
            </a:r>
            <a:r>
              <a:rPr lang="en-GB" sz="2500" b="1" dirty="0"/>
              <a:t>example,</a:t>
            </a:r>
            <a:r>
              <a:rPr lang="en-GB" sz="2800" dirty="0"/>
              <a:t> </a:t>
            </a:r>
            <a:endParaRPr lang="en-GB" sz="2800" dirty="0" smtClean="0"/>
          </a:p>
          <a:p>
            <a:r>
              <a:rPr lang="en-GB" sz="2800" dirty="0" smtClean="0"/>
              <a:t>	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611560" y="4725144"/>
            <a:ext cx="812221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FFFF00"/>
                </a:solidFill>
              </a:rPr>
              <a:t>	</a:t>
            </a:r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Instead of: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Crime was increasing rapidly and the police were becoming concerned.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GB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Write: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GB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The rapid increase in crime was causing concern among the police.</a:t>
            </a:r>
            <a:r>
              <a:rPr lang="en-GB" dirty="0">
                <a:solidFill>
                  <a:srgbClr val="00FF00"/>
                </a:solidFill>
              </a:rPr>
              <a:t/>
            </a:r>
            <a:br>
              <a:rPr lang="en-GB" dirty="0">
                <a:solidFill>
                  <a:srgbClr val="00FF00"/>
                </a:solidFill>
              </a:rPr>
            </a:br>
            <a:endParaRPr lang="en-GB" dirty="0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093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048859" y="539969"/>
            <a:ext cx="61316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latin typeface="Trebuchet MS" panose="020B0603020202020204" pitchFamily="34" charset="0"/>
              </a:rPr>
              <a:t>Style notes</a:t>
            </a:r>
            <a:endParaRPr kumimoji="0" lang="en-US" sz="32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23528" y="1844824"/>
            <a:ext cx="83529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 smtClean="0">
                <a:solidFill>
                  <a:srgbClr val="0070C0"/>
                </a:solidFill>
              </a:rPr>
              <a:t>Be clear and concise</a:t>
            </a:r>
            <a:r>
              <a:rPr lang="en-GB" sz="2500" b="1" dirty="0" smtClean="0"/>
              <a:t> – prefer shorter sentences and words that will convey your message clearly, to long rambling sentences and complicated language.</a:t>
            </a:r>
          </a:p>
          <a:p>
            <a:endParaRPr lang="en-GB" sz="2500" b="1" dirty="0" smtClean="0"/>
          </a:p>
          <a:p>
            <a:r>
              <a:rPr lang="en-GB" sz="2500" b="1" dirty="0" smtClean="0">
                <a:solidFill>
                  <a:srgbClr val="0070C0"/>
                </a:solidFill>
              </a:rPr>
              <a:t>Be cautious </a:t>
            </a:r>
            <a:r>
              <a:rPr lang="en-GB" sz="2500" b="1" dirty="0" smtClean="0"/>
              <a:t>– avoid making  generalisations and bold claims based on your evidence. Use phrases such as ‘this indicates’, ‘this suggests’, this implies’, ‘this could show’.</a:t>
            </a:r>
          </a:p>
          <a:p>
            <a:endParaRPr lang="en-GB" sz="2500" b="1" dirty="0" smtClean="0"/>
          </a:p>
          <a:p>
            <a:r>
              <a:rPr lang="en-GB" sz="2500" b="1" dirty="0" smtClean="0">
                <a:solidFill>
                  <a:srgbClr val="0070C0"/>
                </a:solidFill>
              </a:rPr>
              <a:t>Backing up</a:t>
            </a:r>
            <a:r>
              <a:rPr lang="en-GB" sz="2500" b="1" dirty="0" smtClean="0">
                <a:solidFill>
                  <a:srgbClr val="00B0F0"/>
                </a:solidFill>
              </a:rPr>
              <a:t> </a:t>
            </a:r>
            <a:r>
              <a:rPr lang="en-GB" sz="2500" b="1" dirty="0" smtClean="0"/>
              <a:t>– support all points that you make with evidence.</a:t>
            </a:r>
            <a:r>
              <a:rPr lang="en-GB" sz="2500" b="1" dirty="0"/>
              <a:t/>
            </a:r>
            <a:br>
              <a:rPr lang="en-GB" sz="2500" b="1" dirty="0"/>
            </a:br>
            <a:endParaRPr lang="en-GB" sz="2500" b="1" dirty="0"/>
          </a:p>
        </p:txBody>
      </p:sp>
    </p:spTree>
    <p:extLst>
      <p:ext uri="{BB962C8B-B14F-4D97-AF65-F5344CB8AC3E}">
        <p14:creationId xmlns="" xmlns:p14="http://schemas.microsoft.com/office/powerpoint/2010/main" val="421093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951784" y="548680"/>
            <a:ext cx="6156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latin typeface="Trebuchet MS" panose="020B0603020202020204" pitchFamily="34" charset="0"/>
              </a:rPr>
              <a:t>Essay Structure - Introduction</a:t>
            </a:r>
            <a:endParaRPr kumimoji="0" lang="en-US" sz="32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988840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b="1" dirty="0" smtClean="0"/>
              <a:t>A </a:t>
            </a:r>
            <a:r>
              <a:rPr lang="en-GB" sz="2500" b="1" dirty="0"/>
              <a:t>routemap for the reader </a:t>
            </a:r>
            <a:r>
              <a:rPr lang="en-GB" sz="2500" b="1" dirty="0" smtClean="0"/>
              <a:t>- makes </a:t>
            </a:r>
            <a:r>
              <a:rPr lang="en-GB" sz="2500" b="1" dirty="0"/>
              <a:t>clear how your argument will </a:t>
            </a:r>
            <a:r>
              <a:rPr lang="en-GB" sz="2500" b="1" dirty="0" smtClean="0"/>
              <a:t>develop. </a:t>
            </a:r>
          </a:p>
          <a:p>
            <a:endParaRPr lang="en-GB" sz="2500" b="1" dirty="0"/>
          </a:p>
          <a:p>
            <a:r>
              <a:rPr lang="en-GB" sz="2500" b="1" dirty="0" smtClean="0"/>
              <a:t>Outline </a:t>
            </a:r>
            <a:r>
              <a:rPr lang="en-GB" sz="2500" b="1" dirty="0"/>
              <a:t>the main issues that you seek to address in your essay. </a:t>
            </a:r>
            <a:r>
              <a:rPr lang="en-GB" sz="2500" b="1" i="1" dirty="0" smtClean="0"/>
              <a:t>Short</a:t>
            </a:r>
            <a:r>
              <a:rPr lang="en-GB" sz="2500" b="1" dirty="0" smtClean="0"/>
              <a:t> explanation of </a:t>
            </a:r>
            <a:r>
              <a:rPr lang="en-GB" sz="2500" b="1" dirty="0"/>
              <a:t>how you interpret the question. </a:t>
            </a:r>
            <a:endParaRPr lang="en-GB" sz="2500" b="1" dirty="0" smtClean="0"/>
          </a:p>
          <a:p>
            <a:endParaRPr lang="en-GB" sz="2500" b="1" dirty="0"/>
          </a:p>
          <a:p>
            <a:r>
              <a:rPr lang="en-GB" sz="2500" b="1" dirty="0"/>
              <a:t>S</a:t>
            </a:r>
            <a:r>
              <a:rPr lang="en-GB" sz="2500" b="1" dirty="0" smtClean="0"/>
              <a:t>hould </a:t>
            </a:r>
            <a:r>
              <a:rPr lang="en-GB" sz="2500" b="1" dirty="0"/>
              <a:t>generally be no more than 10% of the essay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6511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203847" y="539969"/>
            <a:ext cx="57606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latin typeface="Trebuchet MS" panose="020B0603020202020204" pitchFamily="34" charset="0"/>
              </a:rPr>
              <a:t>Essay Structure – Main body</a:t>
            </a:r>
            <a:endParaRPr kumimoji="0" lang="en-US" sz="3200" b="0" u="none" strike="noStrike" cap="none" normalizeH="0" baseline="0" dirty="0" smtClean="0">
              <a:ln>
                <a:noFill/>
              </a:ln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1988840"/>
            <a:ext cx="792088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b="1" dirty="0" smtClean="0"/>
              <a:t>Make </a:t>
            </a:r>
            <a:r>
              <a:rPr lang="en-GB" sz="2500" b="1" dirty="0"/>
              <a:t>your argument explicit and make sure every paragraph in the main body of your essay links to the ones before and after it. </a:t>
            </a:r>
            <a:endParaRPr lang="en-GB" sz="2500" b="1" dirty="0" smtClean="0"/>
          </a:p>
          <a:p>
            <a:endParaRPr lang="en-GB" sz="2500" b="1" dirty="0"/>
          </a:p>
          <a:p>
            <a:r>
              <a:rPr lang="en-GB" sz="2500" b="1" dirty="0" smtClean="0"/>
              <a:t>Include each idea in a separate paragraph supported with evidence or an example.</a:t>
            </a:r>
          </a:p>
          <a:p>
            <a:endParaRPr lang="en-GB" sz="2500" b="1" dirty="0" smtClean="0"/>
          </a:p>
          <a:p>
            <a:r>
              <a:rPr lang="en-GB" sz="2500" b="1" dirty="0" smtClean="0"/>
              <a:t>Regular conclusions as essay progresses.</a:t>
            </a:r>
          </a:p>
          <a:p>
            <a:endParaRPr lang="en-GB" dirty="0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483768" y="764704"/>
            <a:ext cx="324000" cy="252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79712" y="764704"/>
            <a:ext cx="288000" cy="21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475656" y="764704"/>
            <a:ext cx="252000" cy="198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1043608" y="764704"/>
            <a:ext cx="216000" cy="1692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611560" y="764704"/>
            <a:ext cx="180000" cy="144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251520" y="764704"/>
            <a:ext cx="144000" cy="126000"/>
          </a:xfrm>
          <a:prstGeom prst="ellipse">
            <a:avLst/>
          </a:prstGeom>
          <a:solidFill>
            <a:srgbClr val="712B90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332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04411159"/>
              </p:ext>
            </p:extLst>
          </p:nvPr>
        </p:nvGraphicFramePr>
        <p:xfrm>
          <a:off x="467544" y="396307"/>
          <a:ext cx="8258204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3976</TotalTime>
  <Words>664</Words>
  <Application>Microsoft Office PowerPoint</Application>
  <PresentationFormat>On-screen Show (4:3)</PresentationFormat>
  <Paragraphs>108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Agree or disagreeing with a point of view or theory</vt:lpstr>
      <vt:lpstr>Comparing two points of view</vt:lpstr>
      <vt:lpstr>Slide 12</vt:lpstr>
      <vt:lpstr>Slide 13</vt:lpstr>
      <vt:lpstr>Slide 14</vt:lpstr>
    </vt:vector>
  </TitlesOfParts>
  <Company>Westminster Kingsway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charline.springer</dc:creator>
  <cp:lastModifiedBy>Samsung</cp:lastModifiedBy>
  <cp:revision>167</cp:revision>
  <dcterms:created xsi:type="dcterms:W3CDTF">2015-06-22T13:20:57Z</dcterms:created>
  <dcterms:modified xsi:type="dcterms:W3CDTF">2015-10-06T15:00:55Z</dcterms:modified>
</cp:coreProperties>
</file>