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AFAD2-3826-45DB-8242-E2ADC0983EC7}" type="datetimeFigureOut">
              <a:rPr lang="en-US" smtClean="0"/>
              <a:pPr/>
              <a:t>11/18/2011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094F8-D650-4DC0-AC7A-25F23BA2421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AFAD2-3826-45DB-8242-E2ADC0983EC7}" type="datetimeFigureOut">
              <a:rPr lang="en-US" smtClean="0"/>
              <a:pPr/>
              <a:t>11/18/2011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094F8-D650-4DC0-AC7A-25F23BA2421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AFAD2-3826-45DB-8242-E2ADC0983EC7}" type="datetimeFigureOut">
              <a:rPr lang="en-US" smtClean="0"/>
              <a:pPr/>
              <a:t>11/18/2011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094F8-D650-4DC0-AC7A-25F23BA2421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AFAD2-3826-45DB-8242-E2ADC0983EC7}" type="datetimeFigureOut">
              <a:rPr lang="en-US" smtClean="0"/>
              <a:pPr/>
              <a:t>11/18/2011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094F8-D650-4DC0-AC7A-25F23BA2421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AFAD2-3826-45DB-8242-E2ADC0983EC7}" type="datetimeFigureOut">
              <a:rPr lang="en-US" smtClean="0"/>
              <a:pPr/>
              <a:t>11/18/2011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094F8-D650-4DC0-AC7A-25F23BA2421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AFAD2-3826-45DB-8242-E2ADC0983EC7}" type="datetimeFigureOut">
              <a:rPr lang="en-US" smtClean="0"/>
              <a:pPr/>
              <a:t>11/18/2011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094F8-D650-4DC0-AC7A-25F23BA2421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AFAD2-3826-45DB-8242-E2ADC0983EC7}" type="datetimeFigureOut">
              <a:rPr lang="en-US" smtClean="0"/>
              <a:pPr/>
              <a:t>11/18/2011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094F8-D650-4DC0-AC7A-25F23BA2421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AFAD2-3826-45DB-8242-E2ADC0983EC7}" type="datetimeFigureOut">
              <a:rPr lang="en-US" smtClean="0"/>
              <a:pPr/>
              <a:t>11/18/2011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094F8-D650-4DC0-AC7A-25F23BA2421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AFAD2-3826-45DB-8242-E2ADC0983EC7}" type="datetimeFigureOut">
              <a:rPr lang="en-US" smtClean="0"/>
              <a:pPr/>
              <a:t>11/18/2011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094F8-D650-4DC0-AC7A-25F23BA2421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AFAD2-3826-45DB-8242-E2ADC0983EC7}" type="datetimeFigureOut">
              <a:rPr lang="en-US" smtClean="0"/>
              <a:pPr/>
              <a:t>11/18/2011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094F8-D650-4DC0-AC7A-25F23BA2421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AFAD2-3826-45DB-8242-E2ADC0983EC7}" type="datetimeFigureOut">
              <a:rPr lang="en-US" smtClean="0"/>
              <a:pPr/>
              <a:t>11/18/2011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094F8-D650-4DC0-AC7A-25F23BA2421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5AFAD2-3826-45DB-8242-E2ADC0983EC7}" type="datetimeFigureOut">
              <a:rPr lang="en-US" smtClean="0"/>
              <a:pPr/>
              <a:t>11/18/2011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E094F8-D650-4DC0-AC7A-25F23BA2421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://school.discoveryeducation.com/clipart/images/hamlet-color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7950" y="3000372"/>
            <a:ext cx="2371725" cy="3429001"/>
          </a:xfrm>
          <a:prstGeom prst="rect">
            <a:avLst/>
          </a:prstGeom>
          <a:noFill/>
        </p:spPr>
      </p:pic>
      <p:sp>
        <p:nvSpPr>
          <p:cNvPr id="4" name="Cloud Callout 3"/>
          <p:cNvSpPr/>
          <p:nvPr/>
        </p:nvSpPr>
        <p:spPr>
          <a:xfrm>
            <a:off x="285720" y="500042"/>
            <a:ext cx="7858180" cy="2571768"/>
          </a:xfrm>
          <a:prstGeom prst="cloudCallout">
            <a:avLst>
              <a:gd name="adj1" fmla="val 25555"/>
              <a:gd name="adj2" fmla="val 6706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1357290" y="1285860"/>
            <a:ext cx="6286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rgbClr val="002060"/>
                </a:solidFill>
              </a:rPr>
              <a:t>To invest or not to invest....that is the question!</a:t>
            </a:r>
            <a:endParaRPr lang="en-GB" sz="36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910" y="4572008"/>
            <a:ext cx="8229600" cy="1357322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GB" dirty="0" smtClean="0"/>
              <a:t>Research  the company and report on the financial performance of a company in previous years</a:t>
            </a:r>
          </a:p>
          <a:p>
            <a:pPr>
              <a:buNone/>
            </a:pPr>
            <a:endParaRPr lang="en-GB" dirty="0" smtClean="0"/>
          </a:p>
        </p:txBody>
      </p:sp>
      <p:sp>
        <p:nvSpPr>
          <p:cNvPr id="4" name="Cloud Callout 3"/>
          <p:cNvSpPr/>
          <p:nvPr/>
        </p:nvSpPr>
        <p:spPr>
          <a:xfrm>
            <a:off x="857224" y="357166"/>
            <a:ext cx="7286676" cy="3000396"/>
          </a:xfrm>
          <a:prstGeom prst="cloudCallout">
            <a:avLst>
              <a:gd name="adj1" fmla="val -28284"/>
              <a:gd name="adj2" fmla="val 72024"/>
            </a:avLst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1928794" y="1142984"/>
            <a:ext cx="478634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If you were advising someone whether they should invest in a company you would need to</a:t>
            </a: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4000504"/>
            <a:ext cx="8229600" cy="2471742"/>
          </a:xfrm>
        </p:spPr>
        <p:txBody>
          <a:bodyPr>
            <a:normAutofit fontScale="92500" lnSpcReduction="10000"/>
          </a:bodyPr>
          <a:lstStyle/>
          <a:p>
            <a:r>
              <a:rPr lang="en-GB" b="1" dirty="0" smtClean="0"/>
              <a:t>Company website</a:t>
            </a:r>
          </a:p>
          <a:p>
            <a:r>
              <a:rPr lang="en-GB" b="1" dirty="0" smtClean="0"/>
              <a:t>Business Source </a:t>
            </a:r>
            <a:r>
              <a:rPr lang="en-GB" b="1" dirty="0" smtClean="0"/>
              <a:t>premier </a:t>
            </a:r>
            <a:r>
              <a:rPr lang="en-GB" sz="2600" dirty="0" smtClean="0"/>
              <a:t>(Available through LSBU)</a:t>
            </a:r>
            <a:endParaRPr lang="en-GB" sz="2600" dirty="0" smtClean="0"/>
          </a:p>
          <a:p>
            <a:r>
              <a:rPr lang="en-GB" b="1" dirty="0" err="1" smtClean="0"/>
              <a:t>Infotrac</a:t>
            </a:r>
            <a:r>
              <a:rPr lang="en-GB" dirty="0" smtClean="0"/>
              <a:t> </a:t>
            </a:r>
            <a:r>
              <a:rPr lang="en-GB" sz="2600" dirty="0" smtClean="0"/>
              <a:t>(Available through </a:t>
            </a:r>
            <a:r>
              <a:rPr lang="en-GB" sz="2600" dirty="0" err="1" smtClean="0"/>
              <a:t>Moodle</a:t>
            </a:r>
            <a:r>
              <a:rPr lang="en-GB" sz="2600" dirty="0" smtClean="0"/>
              <a:t> – go to Learning Centre tab and then E-resources)</a:t>
            </a:r>
            <a:endParaRPr lang="en-GB" sz="2600" dirty="0" smtClean="0"/>
          </a:p>
          <a:p>
            <a:r>
              <a:rPr lang="en-GB" b="1" dirty="0" smtClean="0"/>
              <a:t>FAME</a:t>
            </a:r>
            <a:r>
              <a:rPr lang="en-GB" sz="2600" dirty="0" smtClean="0"/>
              <a:t> (Available through LSBU)</a:t>
            </a:r>
            <a:endParaRPr lang="en-GB" sz="2600" dirty="0" smtClean="0"/>
          </a:p>
          <a:p>
            <a:pPr>
              <a:buNone/>
            </a:pPr>
            <a:endParaRPr lang="en-GB" dirty="0"/>
          </a:p>
        </p:txBody>
      </p:sp>
      <p:sp>
        <p:nvSpPr>
          <p:cNvPr id="5" name="Cloud Callout 4"/>
          <p:cNvSpPr/>
          <p:nvPr/>
        </p:nvSpPr>
        <p:spPr>
          <a:xfrm>
            <a:off x="2928926" y="357166"/>
            <a:ext cx="5857916" cy="1785950"/>
          </a:xfrm>
          <a:prstGeom prst="cloudCallout">
            <a:avLst>
              <a:gd name="adj1" fmla="val -60832"/>
              <a:gd name="adj2" fmla="val 4890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3714744" y="714356"/>
            <a:ext cx="37147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How to get the information I need?</a:t>
            </a:r>
            <a:endParaRPr lang="en-GB" sz="3200" dirty="0"/>
          </a:p>
        </p:txBody>
      </p:sp>
      <p:pic>
        <p:nvPicPr>
          <p:cNvPr id="8196" name="Picture 4" descr="http://www.adaringadventure.com/wp-content/uploads/2009/07/Shakespear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071546"/>
            <a:ext cx="1571636" cy="270869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14348" y="3786190"/>
            <a:ext cx="721523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sz="2400" dirty="0" smtClean="0"/>
              <a:t>7 million companies in UK and Ireland</a:t>
            </a:r>
          </a:p>
          <a:p>
            <a:pPr>
              <a:buFont typeface="Arial" pitchFamily="34" charset="0"/>
              <a:buChar char="•"/>
            </a:pPr>
            <a:r>
              <a:rPr lang="en-GB" sz="2400" dirty="0" smtClean="0"/>
              <a:t>Company financials for up to 10 years</a:t>
            </a:r>
          </a:p>
          <a:p>
            <a:pPr>
              <a:buFont typeface="Arial" pitchFamily="34" charset="0"/>
              <a:buChar char="•"/>
            </a:pPr>
            <a:r>
              <a:rPr lang="en-GB" sz="2400" dirty="0" smtClean="0"/>
              <a:t>Stock information</a:t>
            </a:r>
          </a:p>
          <a:p>
            <a:pPr>
              <a:buFont typeface="Arial" pitchFamily="34" charset="0"/>
              <a:buChar char="•"/>
            </a:pPr>
            <a:r>
              <a:rPr lang="en-GB" sz="2400" dirty="0" smtClean="0"/>
              <a:t>Peer analysis</a:t>
            </a:r>
          </a:p>
          <a:p>
            <a:pPr>
              <a:buFont typeface="Arial" pitchFamily="34" charset="0"/>
              <a:buChar char="•"/>
            </a:pPr>
            <a:r>
              <a:rPr lang="en-GB" sz="2400" dirty="0" smtClean="0"/>
              <a:t>Export </a:t>
            </a:r>
            <a:r>
              <a:rPr lang="en-GB" sz="2400" dirty="0" smtClean="0"/>
              <a:t>to Excel or word</a:t>
            </a:r>
          </a:p>
          <a:p>
            <a:pPr>
              <a:buFont typeface="Arial" pitchFamily="34" charset="0"/>
              <a:buChar char="•"/>
            </a:pPr>
            <a:r>
              <a:rPr lang="en-GB" sz="2400" dirty="0" smtClean="0"/>
              <a:t>A </a:t>
            </a:r>
            <a:r>
              <a:rPr lang="en-GB" sz="2400" dirty="0" smtClean="0"/>
              <a:t>great way to find data!</a:t>
            </a:r>
            <a:endParaRPr lang="en-GB" sz="2400" dirty="0"/>
          </a:p>
        </p:txBody>
      </p:sp>
      <p:pic>
        <p:nvPicPr>
          <p:cNvPr id="3" name="Picture 2" descr="http://www.talbothouseschool.co.uk/Images/Shakespear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8" y="785794"/>
            <a:ext cx="2181225" cy="2524126"/>
          </a:xfrm>
          <a:prstGeom prst="rect">
            <a:avLst/>
          </a:prstGeom>
          <a:noFill/>
        </p:spPr>
      </p:pic>
      <p:sp>
        <p:nvSpPr>
          <p:cNvPr id="5" name="Cloud Callout 4"/>
          <p:cNvSpPr/>
          <p:nvPr/>
        </p:nvSpPr>
        <p:spPr>
          <a:xfrm>
            <a:off x="857224" y="285728"/>
            <a:ext cx="4357718" cy="2143140"/>
          </a:xfrm>
          <a:prstGeom prst="cloudCallout">
            <a:avLst>
              <a:gd name="adj1" fmla="val 66380"/>
              <a:gd name="adj2" fmla="val 171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1643042" y="642918"/>
            <a:ext cx="23574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FAME at last!!</a:t>
            </a:r>
            <a:endParaRPr lang="en-GB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571472" y="2571744"/>
            <a:ext cx="50006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The Financial Accounting Made Easy (FAME) database has: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Writing up your findings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500034" y="3714752"/>
            <a:ext cx="678661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sz="2400" dirty="0" smtClean="0"/>
              <a:t>An academic report will be more theoretical and contextual</a:t>
            </a:r>
          </a:p>
          <a:p>
            <a:pPr>
              <a:buFont typeface="Arial" pitchFamily="34" charset="0"/>
              <a:buChar char="•"/>
            </a:pPr>
            <a:endParaRPr lang="en-GB" sz="2400" dirty="0" smtClean="0"/>
          </a:p>
          <a:p>
            <a:pPr>
              <a:buFont typeface="Arial" pitchFamily="34" charset="0"/>
              <a:buChar char="•"/>
            </a:pPr>
            <a:r>
              <a:rPr lang="en-GB" sz="2400" dirty="0" smtClean="0"/>
              <a:t>A Business report answers a specific questions and usually includes recommendations</a:t>
            </a:r>
          </a:p>
          <a:p>
            <a:pPr>
              <a:buFont typeface="Arial" pitchFamily="34" charset="0"/>
              <a:buChar char="•"/>
            </a:pPr>
            <a:endParaRPr lang="en-GB" sz="2400" dirty="0" smtClean="0"/>
          </a:p>
          <a:p>
            <a:pPr>
              <a:buFont typeface="Arial" pitchFamily="34" charset="0"/>
              <a:buChar char="•"/>
            </a:pPr>
            <a:r>
              <a:rPr lang="en-GB" sz="2400" dirty="0" smtClean="0"/>
              <a:t>There is very little difference in the structure</a:t>
            </a:r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6146" name="Picture 2" descr="http://writersmemo.com/images/shakespear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43702" y="1571612"/>
            <a:ext cx="2128844" cy="2280906"/>
          </a:xfrm>
          <a:prstGeom prst="rect">
            <a:avLst/>
          </a:prstGeom>
          <a:noFill/>
        </p:spPr>
      </p:pic>
      <p:sp>
        <p:nvSpPr>
          <p:cNvPr id="7" name="Rounded Rectangular Callout 6"/>
          <p:cNvSpPr/>
          <p:nvPr/>
        </p:nvSpPr>
        <p:spPr>
          <a:xfrm>
            <a:off x="1071538" y="1285860"/>
            <a:ext cx="5286412" cy="1857388"/>
          </a:xfrm>
          <a:prstGeom prst="wedgeRoundRectCallout">
            <a:avLst>
              <a:gd name="adj1" fmla="val 58373"/>
              <a:gd name="adj2" fmla="val 9001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1357290" y="1714488"/>
            <a:ext cx="45005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What’s the difference between an academic report and a business report?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28662" y="1357298"/>
            <a:ext cx="5786462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GB" sz="2000" b="1" dirty="0" smtClean="0">
                <a:solidFill>
                  <a:schemeClr val="accent6">
                    <a:lumMod val="75000"/>
                  </a:schemeClr>
                </a:solidFill>
              </a:rPr>
              <a:t>Title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GB" sz="2000" b="1" dirty="0" smtClean="0">
                <a:solidFill>
                  <a:schemeClr val="accent6">
                    <a:lumMod val="75000"/>
                  </a:schemeClr>
                </a:solidFill>
              </a:rPr>
              <a:t>Abstract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GB" sz="2000" b="1" dirty="0" smtClean="0">
                <a:solidFill>
                  <a:schemeClr val="accent6">
                    <a:lumMod val="75000"/>
                  </a:schemeClr>
                </a:solidFill>
              </a:rPr>
              <a:t>List of contents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GB" sz="2000" b="1" dirty="0" smtClean="0">
                <a:solidFill>
                  <a:schemeClr val="accent6">
                    <a:lumMod val="75000"/>
                  </a:schemeClr>
                </a:solidFill>
              </a:rPr>
              <a:t>Introduction/terms of reference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GB" sz="2000" b="1" dirty="0" smtClean="0">
                <a:solidFill>
                  <a:schemeClr val="accent6">
                    <a:lumMod val="75000"/>
                  </a:schemeClr>
                </a:solidFill>
              </a:rPr>
              <a:t>Methods/procedure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GB" sz="2000" b="1" dirty="0" smtClean="0">
                <a:solidFill>
                  <a:schemeClr val="accent6">
                    <a:lumMod val="75000"/>
                  </a:schemeClr>
                </a:solidFill>
              </a:rPr>
              <a:t>Results/findings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GB" sz="2000" b="1" dirty="0" smtClean="0">
                <a:solidFill>
                  <a:schemeClr val="accent6">
                    <a:lumMod val="75000"/>
                  </a:schemeClr>
                </a:solidFill>
              </a:rPr>
              <a:t>Discussion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GB" sz="2000" b="1" dirty="0" smtClean="0">
                <a:solidFill>
                  <a:schemeClr val="accent6">
                    <a:lumMod val="75000"/>
                  </a:schemeClr>
                </a:solidFill>
              </a:rPr>
              <a:t>Recommendations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GB" sz="2000" b="1" dirty="0" smtClean="0">
                <a:solidFill>
                  <a:schemeClr val="accent6">
                    <a:lumMod val="75000"/>
                  </a:schemeClr>
                </a:solidFill>
              </a:rPr>
              <a:t>References/Bibliography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GB" sz="2000" b="1" dirty="0" smtClean="0">
                <a:solidFill>
                  <a:schemeClr val="accent6">
                    <a:lumMod val="75000"/>
                  </a:schemeClr>
                </a:solidFill>
              </a:rPr>
              <a:t>Appendices</a:t>
            </a:r>
            <a:endParaRPr lang="en-GB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5786" y="500042"/>
            <a:ext cx="7715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Full length </a:t>
            </a:r>
            <a:r>
              <a:rPr lang="en-GB" sz="3600" dirty="0" smtClean="0"/>
              <a:t>reports need to include:</a:t>
            </a:r>
            <a:endParaRPr lang="en-GB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28662" y="1357298"/>
            <a:ext cx="4572000" cy="4555093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GB" sz="2000" b="1" dirty="0" smtClean="0">
                <a:solidFill>
                  <a:srgbClr val="00B0F0"/>
                </a:solidFill>
              </a:rPr>
              <a:t>Title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GB" sz="2000" b="1" dirty="0" smtClean="0">
                <a:solidFill>
                  <a:schemeClr val="accent6">
                    <a:lumMod val="75000"/>
                  </a:schemeClr>
                </a:solidFill>
              </a:rPr>
              <a:t>Abstract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GB" sz="2000" b="1" dirty="0" smtClean="0">
                <a:solidFill>
                  <a:schemeClr val="accent6">
                    <a:lumMod val="75000"/>
                  </a:schemeClr>
                </a:solidFill>
              </a:rPr>
              <a:t>List of contents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GB" sz="2000" b="1" dirty="0" smtClean="0">
                <a:solidFill>
                  <a:srgbClr val="00B0F0"/>
                </a:solidFill>
              </a:rPr>
              <a:t>Introduction/terms of reference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GB" sz="2000" b="1" dirty="0" smtClean="0">
                <a:solidFill>
                  <a:schemeClr val="accent6">
                    <a:lumMod val="75000"/>
                  </a:schemeClr>
                </a:solidFill>
              </a:rPr>
              <a:t>Methods/procedure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GB" sz="2000" b="1" dirty="0" smtClean="0">
                <a:solidFill>
                  <a:srgbClr val="00B0F0"/>
                </a:solidFill>
              </a:rPr>
              <a:t>Results/findings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GB" sz="2000" b="1" dirty="0" smtClean="0">
                <a:solidFill>
                  <a:srgbClr val="00B0F0"/>
                </a:solidFill>
              </a:rPr>
              <a:t>Discussion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GB" sz="2000" b="1" dirty="0" smtClean="0">
                <a:solidFill>
                  <a:srgbClr val="00B0F0"/>
                </a:solidFill>
              </a:rPr>
              <a:t>Recommendations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GB" sz="2000" b="1" dirty="0" smtClean="0">
                <a:solidFill>
                  <a:srgbClr val="00B0F0"/>
                </a:solidFill>
              </a:rPr>
              <a:t>References/Bibliography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GB" sz="2000" b="1" dirty="0" smtClean="0">
                <a:solidFill>
                  <a:schemeClr val="accent6">
                    <a:lumMod val="75000"/>
                  </a:schemeClr>
                </a:solidFill>
              </a:rPr>
              <a:t>Appendices</a:t>
            </a:r>
            <a:endParaRPr lang="en-GB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7224" y="500042"/>
            <a:ext cx="75724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Short </a:t>
            </a:r>
            <a:r>
              <a:rPr lang="en-GB" sz="2800" dirty="0" smtClean="0"/>
              <a:t>reports made need to only include the blue sections</a:t>
            </a:r>
            <a:endParaRPr lang="en-GB" sz="2800" dirty="0"/>
          </a:p>
        </p:txBody>
      </p:sp>
      <p:sp>
        <p:nvSpPr>
          <p:cNvPr id="6" name="Explosion 2 5"/>
          <p:cNvSpPr/>
          <p:nvPr/>
        </p:nvSpPr>
        <p:spPr>
          <a:xfrm>
            <a:off x="4929190" y="2428868"/>
            <a:ext cx="3929090" cy="4000528"/>
          </a:xfrm>
          <a:prstGeom prst="irregularSeal2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5929322" y="3857628"/>
            <a:ext cx="16430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rgbClr val="00B0F0"/>
                </a:solidFill>
              </a:rPr>
              <a:t>Always check your assignment brief!</a:t>
            </a:r>
            <a:endParaRPr lang="en-GB" sz="24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jewishmag.com/119mag/shakespeare/titl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357430"/>
            <a:ext cx="3333750" cy="2857500"/>
          </a:xfrm>
          <a:prstGeom prst="rect">
            <a:avLst/>
          </a:prstGeom>
          <a:noFill/>
        </p:spPr>
      </p:pic>
      <p:sp>
        <p:nvSpPr>
          <p:cNvPr id="6" name="Cloud Callout 5"/>
          <p:cNvSpPr/>
          <p:nvPr/>
        </p:nvSpPr>
        <p:spPr>
          <a:xfrm>
            <a:off x="3571868" y="357166"/>
            <a:ext cx="5143536" cy="2357454"/>
          </a:xfrm>
          <a:prstGeom prst="cloudCallout">
            <a:avLst>
              <a:gd name="adj1" fmla="val -39656"/>
              <a:gd name="adj2" fmla="val 7032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4286248" y="785794"/>
            <a:ext cx="35719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How do I display data?</a:t>
            </a:r>
            <a:endParaRPr lang="en-GB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3929058" y="3857628"/>
            <a:ext cx="450059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See handout on choosing graphs and charts that are appropriate for the type of data you are dealing with.</a:t>
            </a: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000100" y="2000240"/>
            <a:ext cx="7072330" cy="4370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Arial" pitchFamily="34" charset="0"/>
              </a:rPr>
              <a:t>The aim is to prepare a business report on the financial performance of a company over four years. Should I invest in this company or not?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GB" sz="20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Arial" pitchFamily="34" charset="0"/>
              </a:rPr>
              <a:t>In pairs you are to pick a company from FAME.</a:t>
            </a:r>
            <a:endParaRPr kumimoji="0" lang="en-GB" sz="20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Arial" pitchFamily="34" charset="0"/>
              </a:rPr>
              <a:t>Down load data from FAME into an Excel spreadsheet.</a:t>
            </a:r>
            <a:endParaRPr kumimoji="0" lang="en-GB" sz="20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Arial" pitchFamily="34" charset="0"/>
              </a:rPr>
              <a:t>Look at Revenue, Profit,  Earnings per share </a:t>
            </a:r>
            <a:endParaRPr kumimoji="0" lang="en-GB" sz="20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Arial" pitchFamily="34" charset="0"/>
              </a:rPr>
              <a:t>Present the information in graph form in Excel.</a:t>
            </a:r>
            <a:endParaRPr kumimoji="0" lang="en-GB" sz="20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Arial" pitchFamily="34" charset="0"/>
              </a:rPr>
              <a:t>Research the market/company &amp; find relevant points about the market/company that may affect my investment decision</a:t>
            </a:r>
            <a:endParaRPr kumimoji="0" lang="en-GB" sz="20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Arial" pitchFamily="34" charset="0"/>
              </a:rPr>
              <a:t>Create a very simple report in word  reporting on your findings</a:t>
            </a:r>
            <a:endParaRPr kumimoji="0" lang="en-GB" sz="20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Arial" pitchFamily="34" charset="0"/>
              </a:rPr>
              <a:t>Embed the graphs into the report to support your answers.</a:t>
            </a:r>
            <a:endParaRPr kumimoji="0" lang="en-GB" sz="20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Arial" pitchFamily="34" charset="0"/>
              </a:rPr>
              <a:t>Have a go at referencing &amp; Bibliography!!!</a:t>
            </a:r>
            <a:endParaRPr kumimoji="0" lang="en-GB" sz="20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2910" y="571480"/>
            <a:ext cx="7429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Your task...</a:t>
            </a: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306</Words>
  <Application>Microsoft Office PowerPoint</Application>
  <PresentationFormat>On-screen Show (4:3)</PresentationFormat>
  <Paragraphs>59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Writing up your findings</vt:lpstr>
      <vt:lpstr>Slide 6</vt:lpstr>
      <vt:lpstr>Slide 7</vt:lpstr>
      <vt:lpstr>Slide 8</vt:lpstr>
      <vt:lpstr>Slide 9</vt:lpstr>
    </vt:vector>
  </TitlesOfParts>
  <Company>Westminster Kingsway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invest or not to invest....that is the question!</dc:title>
  <dc:creator>laura.seddon</dc:creator>
  <cp:lastModifiedBy>laura.seddon</cp:lastModifiedBy>
  <cp:revision>12</cp:revision>
  <dcterms:created xsi:type="dcterms:W3CDTF">2011-11-17T12:36:19Z</dcterms:created>
  <dcterms:modified xsi:type="dcterms:W3CDTF">2011-11-18T08:48:32Z</dcterms:modified>
</cp:coreProperties>
</file>