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81D2-02BE-4F2C-ACE6-52848F938160}" type="datetimeFigureOut">
              <a:rPr lang="en-US" smtClean="0"/>
              <a:t>11/21/2011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CBBE6-C3EF-4464-AAA0-7D0E9F76D3F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81D2-02BE-4F2C-ACE6-52848F938160}" type="datetimeFigureOut">
              <a:rPr lang="en-US" smtClean="0"/>
              <a:t>11/21/2011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CBBE6-C3EF-4464-AAA0-7D0E9F76D3F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81D2-02BE-4F2C-ACE6-52848F938160}" type="datetimeFigureOut">
              <a:rPr lang="en-US" smtClean="0"/>
              <a:t>11/21/2011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CBBE6-C3EF-4464-AAA0-7D0E9F76D3F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81D2-02BE-4F2C-ACE6-52848F938160}" type="datetimeFigureOut">
              <a:rPr lang="en-US" smtClean="0"/>
              <a:t>11/21/2011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CBBE6-C3EF-4464-AAA0-7D0E9F76D3F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81D2-02BE-4F2C-ACE6-52848F938160}" type="datetimeFigureOut">
              <a:rPr lang="en-US" smtClean="0"/>
              <a:t>11/21/2011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CBBE6-C3EF-4464-AAA0-7D0E9F76D3F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81D2-02BE-4F2C-ACE6-52848F938160}" type="datetimeFigureOut">
              <a:rPr lang="en-US" smtClean="0"/>
              <a:t>11/21/2011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CBBE6-C3EF-4464-AAA0-7D0E9F76D3F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81D2-02BE-4F2C-ACE6-52848F938160}" type="datetimeFigureOut">
              <a:rPr lang="en-US" smtClean="0"/>
              <a:t>11/21/2011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CBBE6-C3EF-4464-AAA0-7D0E9F76D3F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81D2-02BE-4F2C-ACE6-52848F938160}" type="datetimeFigureOut">
              <a:rPr lang="en-US" smtClean="0"/>
              <a:t>11/21/2011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CBBE6-C3EF-4464-AAA0-7D0E9F76D3F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81D2-02BE-4F2C-ACE6-52848F938160}" type="datetimeFigureOut">
              <a:rPr lang="en-US" smtClean="0"/>
              <a:t>11/21/2011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CBBE6-C3EF-4464-AAA0-7D0E9F76D3F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81D2-02BE-4F2C-ACE6-52848F938160}" type="datetimeFigureOut">
              <a:rPr lang="en-US" smtClean="0"/>
              <a:t>11/21/2011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CBBE6-C3EF-4464-AAA0-7D0E9F76D3F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81D2-02BE-4F2C-ACE6-52848F938160}" type="datetimeFigureOut">
              <a:rPr lang="en-US" smtClean="0"/>
              <a:t>11/21/2011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CBBE6-C3EF-4464-AAA0-7D0E9F76D3F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D81D2-02BE-4F2C-ACE6-52848F938160}" type="datetimeFigureOut">
              <a:rPr lang="en-US" smtClean="0"/>
              <a:t>11/21/2011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CBBE6-C3EF-4464-AAA0-7D0E9F76D3F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4414" y="2571744"/>
            <a:ext cx="7000924" cy="1470025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GB" sz="9600" dirty="0" smtClean="0">
                <a:latin typeface="Agency FB" pitchFamily="34" charset="0"/>
              </a:rPr>
              <a:t>Logs and Blogs</a:t>
            </a:r>
            <a:endParaRPr lang="en-GB" sz="9600" dirty="0"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928670"/>
            <a:ext cx="8229600" cy="4525963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sz="5400" b="1" dirty="0" smtClean="0">
                <a:solidFill>
                  <a:srgbClr val="7030A0"/>
                </a:solidFill>
              </a:rPr>
              <a:t>Blogs</a:t>
            </a:r>
            <a:r>
              <a:rPr lang="en-GB" dirty="0" smtClean="0"/>
              <a:t> </a:t>
            </a:r>
          </a:p>
          <a:p>
            <a:pPr>
              <a:buNone/>
            </a:pPr>
            <a:r>
              <a:rPr lang="en-GB" dirty="0"/>
              <a:t>O</a:t>
            </a:r>
            <a:r>
              <a:rPr lang="en-GB" dirty="0" smtClean="0"/>
              <a:t>nline journal/diary where posts are arranged chronologically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sz="5400" b="1" dirty="0" smtClean="0">
                <a:solidFill>
                  <a:srgbClr val="0070C0"/>
                </a:solidFill>
              </a:rPr>
              <a:t>Wikis</a:t>
            </a:r>
            <a:r>
              <a:rPr lang="en-GB" dirty="0" smtClean="0"/>
              <a:t> </a:t>
            </a:r>
          </a:p>
          <a:p>
            <a:pPr>
              <a:buNone/>
            </a:pPr>
            <a:r>
              <a:rPr lang="en-GB" dirty="0"/>
              <a:t>G</a:t>
            </a:r>
            <a:r>
              <a:rPr lang="en-GB" dirty="0" smtClean="0"/>
              <a:t>roup of web pages that lets users add and edit content. Posts are organised by theme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10000" b="1" dirty="0" smtClean="0">
                <a:solidFill>
                  <a:schemeClr val="bg1"/>
                </a:solidFill>
                <a:latin typeface="Agency FB" pitchFamily="34" charset="0"/>
              </a:rPr>
              <a:t>What is Web 2.0?</a:t>
            </a:r>
            <a:endParaRPr lang="en-GB" sz="10000" b="1" dirty="0">
              <a:solidFill>
                <a:schemeClr val="bg1"/>
              </a:solidFill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cdn.phun-ky.net/img/blog/img8d06a1a05b394f8e2ad5e323f23f5c6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4346" y="-1349182"/>
            <a:ext cx="9358346" cy="1071113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00166" y="785794"/>
            <a:ext cx="4000528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 err="1" smtClean="0"/>
              <a:t>Facebook</a:t>
            </a:r>
            <a:endParaRPr lang="en-GB" sz="6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000496" y="3143248"/>
            <a:ext cx="3214710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 smtClean="0"/>
              <a:t>Twitter</a:t>
            </a:r>
            <a:endParaRPr lang="en-GB" sz="6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14348" y="5000636"/>
            <a:ext cx="6500858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6000" b="1" dirty="0" smtClean="0"/>
              <a:t>Discussion boards</a:t>
            </a:r>
            <a:endParaRPr lang="en-GB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372476" cy="1643066"/>
          </a:xfrm>
        </p:spPr>
        <p:txBody>
          <a:bodyPr>
            <a:normAutofit/>
          </a:bodyPr>
          <a:lstStyle/>
          <a:p>
            <a:r>
              <a:rPr lang="en-GB" sz="4800" b="1" dirty="0" smtClean="0">
                <a:solidFill>
                  <a:schemeClr val="bg1"/>
                </a:solidFill>
                <a:latin typeface="Agency FB" pitchFamily="34" charset="0"/>
              </a:rPr>
              <a:t>For a group blog/wiki on </a:t>
            </a:r>
            <a:r>
              <a:rPr lang="en-GB" sz="4800" b="1" dirty="0" err="1" smtClean="0">
                <a:solidFill>
                  <a:schemeClr val="bg1"/>
                </a:solidFill>
                <a:latin typeface="Agency FB" pitchFamily="34" charset="0"/>
              </a:rPr>
              <a:t>Moodle</a:t>
            </a:r>
            <a:r>
              <a:rPr lang="en-GB" sz="4800" b="1" dirty="0" smtClean="0">
                <a:solidFill>
                  <a:schemeClr val="bg1"/>
                </a:solidFill>
                <a:latin typeface="Agency FB" pitchFamily="34" charset="0"/>
              </a:rPr>
              <a:t> what do you think the rules should be?</a:t>
            </a:r>
            <a:endParaRPr lang="en-GB" sz="4800" b="1" dirty="0">
              <a:solidFill>
                <a:schemeClr val="bg1"/>
              </a:solidFill>
              <a:latin typeface="Agency FB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357430"/>
            <a:ext cx="8572560" cy="40934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Agency FB" pitchFamily="34" charset="0"/>
              </a:rPr>
              <a:t>Acknowledge when someone else has made a good point</a:t>
            </a:r>
            <a:endParaRPr lang="en-GB" sz="2800" dirty="0">
              <a:latin typeface="Agency FB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Agency FB" pitchFamily="34" charset="0"/>
              </a:rPr>
              <a:t>Be positive in your criticism of others</a:t>
            </a:r>
            <a:endParaRPr lang="en-GB" sz="2800" dirty="0">
              <a:latin typeface="Agency FB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Agency FB" pitchFamily="34" charset="0"/>
              </a:rPr>
              <a:t>Be truthful</a:t>
            </a:r>
            <a:endParaRPr lang="en-GB" sz="2800" dirty="0">
              <a:latin typeface="Agency FB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Agency FB" pitchFamily="34" charset="0"/>
              </a:rPr>
              <a:t>Acknowledge if you have got information from somewhere else (plagiarism still applies)</a:t>
            </a:r>
            <a:endParaRPr lang="en-GB" sz="2800" dirty="0">
              <a:latin typeface="Agency FB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Agency FB" pitchFamily="34" charset="0"/>
              </a:rPr>
              <a:t>Be brief, to the point and logical</a:t>
            </a:r>
            <a:endParaRPr lang="en-GB" sz="2800" dirty="0">
              <a:latin typeface="Agency FB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Agency FB" pitchFamily="34" charset="0"/>
              </a:rPr>
              <a:t>Follow the instructions for the assignment</a:t>
            </a:r>
            <a:endParaRPr lang="en-GB" sz="2800" dirty="0">
              <a:latin typeface="Agency FB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Agency FB" pitchFamily="34" charset="0"/>
              </a:rPr>
              <a:t>Try not to get too emotional or upset about comments from other people</a:t>
            </a:r>
          </a:p>
          <a:p>
            <a:endParaRPr lang="en-GB" dirty="0"/>
          </a:p>
          <a:p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GB" dirty="0" smtClean="0"/>
              <a:t>Bad netiquette and what to do about it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28596" y="2071678"/>
            <a:ext cx="3143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>
                <a:solidFill>
                  <a:schemeClr val="bg1"/>
                </a:solidFill>
              </a:rPr>
              <a:t>Shouting</a:t>
            </a:r>
            <a:endParaRPr lang="en-GB" sz="44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43702" y="2143116"/>
            <a:ext cx="22145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>
                <a:solidFill>
                  <a:schemeClr val="bg1"/>
                </a:solidFill>
              </a:rPr>
              <a:t>Flaming</a:t>
            </a:r>
            <a:endParaRPr lang="en-GB" sz="4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786" y="4429132"/>
            <a:ext cx="30718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>
                <a:solidFill>
                  <a:schemeClr val="bg1"/>
                </a:solidFill>
              </a:rPr>
              <a:t>Trolling</a:t>
            </a:r>
            <a:endParaRPr lang="en-GB" sz="44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00562" y="5143512"/>
            <a:ext cx="25003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>
                <a:solidFill>
                  <a:schemeClr val="bg1"/>
                </a:solidFill>
              </a:rPr>
              <a:t>scrolling</a:t>
            </a:r>
            <a:endParaRPr lang="en-GB" sz="44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laura.seddon\AppData\Local\Microsoft\Windows\Temporary Internet Files\Content.IE5\T93WQXSP\MC90027968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2143116"/>
            <a:ext cx="1455725" cy="1893722"/>
          </a:xfrm>
          <a:prstGeom prst="rect">
            <a:avLst/>
          </a:prstGeom>
          <a:noFill/>
        </p:spPr>
      </p:pic>
      <p:pic>
        <p:nvPicPr>
          <p:cNvPr id="1028" name="Picture 4" descr="http://2.bp.blogspot.com/-eet1M0fR6OM/TqjUjophADI/AAAAAAAAAbg/N4zQyS1Wv94/s320/blue-dragon-breathes-fire-free-clipar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3071810"/>
            <a:ext cx="1714512" cy="1709155"/>
          </a:xfrm>
          <a:prstGeom prst="rect">
            <a:avLst/>
          </a:prstGeom>
          <a:noFill/>
        </p:spPr>
      </p:pic>
      <p:pic>
        <p:nvPicPr>
          <p:cNvPr id="1029" name="Picture 5" descr="C:\Users\laura.seddon\AppData\Local\Microsoft\Windows\Temporary Internet Files\Content.IE5\EMZG1JXQ\MC90043212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71736" y="4714884"/>
            <a:ext cx="1362075" cy="1882775"/>
          </a:xfrm>
          <a:prstGeom prst="rect">
            <a:avLst/>
          </a:prstGeom>
          <a:noFill/>
        </p:spPr>
      </p:pic>
      <p:pic>
        <p:nvPicPr>
          <p:cNvPr id="1032" name="Picture 8" descr="C:\Users\laura.seddon\AppData\Local\Microsoft\Windows\Temporary Internet Files\Content.IE5\70Z4JC0M\MC900323091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00892" y="4857760"/>
            <a:ext cx="1685419" cy="17257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bg1"/>
                </a:solidFill>
                <a:latin typeface="Agency FB" pitchFamily="34" charset="0"/>
              </a:rPr>
              <a:t>What does your digital identity say about you?</a:t>
            </a:r>
            <a:endParaRPr lang="en-GB" b="1" dirty="0">
              <a:solidFill>
                <a:schemeClr val="bg1"/>
              </a:solidFill>
              <a:latin typeface="Agency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3600" dirty="0" smtClean="0">
                <a:solidFill>
                  <a:schemeClr val="bg1"/>
                </a:solidFill>
              </a:rPr>
              <a:t>What happens when you Google yourself?</a:t>
            </a:r>
          </a:p>
          <a:p>
            <a:endParaRPr lang="en-GB" sz="3600" dirty="0">
              <a:solidFill>
                <a:schemeClr val="bg1"/>
              </a:solidFill>
            </a:endParaRPr>
          </a:p>
          <a:p>
            <a:r>
              <a:rPr lang="en-GB" sz="3600" dirty="0" smtClean="0">
                <a:solidFill>
                  <a:schemeClr val="bg1"/>
                </a:solidFill>
              </a:rPr>
              <a:t>How do you decide what information to put on </a:t>
            </a:r>
            <a:r>
              <a:rPr lang="en-GB" sz="3600" dirty="0" err="1" smtClean="0">
                <a:solidFill>
                  <a:schemeClr val="bg1"/>
                </a:solidFill>
              </a:rPr>
              <a:t>Facebook</a:t>
            </a:r>
            <a:r>
              <a:rPr lang="en-GB" sz="3600" dirty="0" smtClean="0">
                <a:solidFill>
                  <a:schemeClr val="bg1"/>
                </a:solidFill>
              </a:rPr>
              <a:t>?</a:t>
            </a:r>
          </a:p>
          <a:p>
            <a:pPr>
              <a:buNone/>
            </a:pPr>
            <a:endParaRPr lang="en-GB" sz="3600" dirty="0">
              <a:solidFill>
                <a:schemeClr val="bg1"/>
              </a:solidFill>
            </a:endParaRPr>
          </a:p>
          <a:p>
            <a:r>
              <a:rPr lang="en-GB" sz="3600" dirty="0" smtClean="0">
                <a:solidFill>
                  <a:schemeClr val="bg1"/>
                </a:solidFill>
              </a:rPr>
              <a:t>What does your email address say about you?</a:t>
            </a:r>
            <a:endParaRPr lang="en-GB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714356"/>
            <a:ext cx="8229600" cy="5357850"/>
          </a:xfrm>
          <a:solidFill>
            <a:schemeClr val="bg1"/>
          </a:solidFill>
        </p:spPr>
        <p:txBody>
          <a:bodyPr/>
          <a:lstStyle/>
          <a:p>
            <a:pPr>
              <a:buNone/>
            </a:pPr>
            <a:r>
              <a:rPr lang="en-GB" sz="4800" b="1" dirty="0" smtClean="0">
                <a:latin typeface="Agency FB" pitchFamily="34" charset="0"/>
              </a:rPr>
              <a:t>What is a reflective log?</a:t>
            </a:r>
          </a:p>
          <a:p>
            <a:pPr>
              <a:buNone/>
            </a:pPr>
            <a:endParaRPr lang="en-GB" dirty="0" smtClean="0">
              <a:latin typeface="Agency FB" pitchFamily="34" charset="0"/>
            </a:endParaRPr>
          </a:p>
          <a:p>
            <a:pPr>
              <a:buNone/>
            </a:pPr>
            <a:endParaRPr lang="en-GB" dirty="0">
              <a:latin typeface="Agency FB" pitchFamily="34" charset="0"/>
            </a:endParaRPr>
          </a:p>
          <a:p>
            <a:pPr>
              <a:buNone/>
            </a:pPr>
            <a:r>
              <a:rPr lang="en-GB" dirty="0" smtClean="0">
                <a:latin typeface="Agency FB" pitchFamily="34" charset="0"/>
              </a:rPr>
              <a:t>A record of your learning experiences, thoughts, feelings and reflections</a:t>
            </a:r>
            <a:endParaRPr lang="en-GB" dirty="0">
              <a:latin typeface="Agency FB" pitchFamily="34" charset="0"/>
            </a:endParaRPr>
          </a:p>
          <a:p>
            <a:pPr>
              <a:buNone/>
            </a:pPr>
            <a:r>
              <a:rPr lang="en-GB" dirty="0" smtClean="0">
                <a:latin typeface="Agency FB" pitchFamily="34" charset="0"/>
              </a:rPr>
              <a:t>Not just a diary of what you have done – but a critical assessment of how you have progressed</a:t>
            </a:r>
          </a:p>
          <a:p>
            <a:pPr>
              <a:buNone/>
            </a:pPr>
            <a:endParaRPr lang="en-GB" dirty="0" smtClean="0">
              <a:latin typeface="Agency FB" pitchFamily="34" charset="0"/>
            </a:endParaRPr>
          </a:p>
          <a:p>
            <a:pPr>
              <a:buNone/>
            </a:pPr>
            <a:r>
              <a:rPr lang="en-GB" dirty="0" smtClean="0">
                <a:latin typeface="Agency FB" pitchFamily="34" charset="0"/>
              </a:rPr>
              <a:t>Less formal than other kinds of assignments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642918"/>
            <a:ext cx="8229600" cy="5715040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GB" sz="3600" b="1" dirty="0" smtClean="0">
                <a:latin typeface="Agency FB" pitchFamily="34" charset="0"/>
              </a:rPr>
              <a:t>To be reflective you need to ask yourself some questions:</a:t>
            </a:r>
            <a:endParaRPr lang="en-GB" dirty="0" smtClean="0">
              <a:latin typeface="Agency FB" pitchFamily="34" charset="0"/>
            </a:endParaRPr>
          </a:p>
          <a:p>
            <a:r>
              <a:rPr lang="en-GB" dirty="0" smtClean="0">
                <a:latin typeface="Agency FB" pitchFamily="34" charset="0"/>
              </a:rPr>
              <a:t>What have I achieved, how has this helped me work towards my objectives?</a:t>
            </a:r>
          </a:p>
          <a:p>
            <a:r>
              <a:rPr lang="en-GB" dirty="0" smtClean="0">
                <a:latin typeface="Agency FB" pitchFamily="34" charset="0"/>
              </a:rPr>
              <a:t>Have I made progress?</a:t>
            </a:r>
          </a:p>
          <a:p>
            <a:r>
              <a:rPr lang="en-GB" dirty="0" smtClean="0">
                <a:latin typeface="Agency FB" pitchFamily="34" charset="0"/>
              </a:rPr>
              <a:t>Have I developed new skills?</a:t>
            </a:r>
          </a:p>
          <a:p>
            <a:r>
              <a:rPr lang="en-GB" dirty="0" smtClean="0">
                <a:latin typeface="Agency FB" pitchFamily="34" charset="0"/>
              </a:rPr>
              <a:t>How might I use these skills in the future (at university or in the workplace)?</a:t>
            </a:r>
          </a:p>
          <a:p>
            <a:r>
              <a:rPr lang="en-GB" dirty="0" smtClean="0">
                <a:latin typeface="Agency FB" pitchFamily="34" charset="0"/>
              </a:rPr>
              <a:t>How have I changed my learning style?</a:t>
            </a:r>
          </a:p>
          <a:p>
            <a:r>
              <a:rPr lang="en-GB" dirty="0" smtClean="0">
                <a:latin typeface="Agency FB" pitchFamily="34" charset="0"/>
              </a:rPr>
              <a:t>What would happen if I continued to practice this new skill?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5429288"/>
          </a:xfrm>
          <a:solidFill>
            <a:schemeClr val="bg1"/>
          </a:solidFill>
        </p:spPr>
        <p:txBody>
          <a:bodyPr/>
          <a:lstStyle/>
          <a:p>
            <a:pPr>
              <a:buNone/>
            </a:pPr>
            <a:r>
              <a:rPr lang="en-GB" sz="3600" b="1" dirty="0" smtClean="0">
                <a:latin typeface="Agency FB" pitchFamily="34" charset="0"/>
              </a:rPr>
              <a:t>Think about the last assignment you did....</a:t>
            </a:r>
          </a:p>
          <a:p>
            <a:pPr>
              <a:buNone/>
            </a:pPr>
            <a:endParaRPr lang="en-GB" dirty="0" smtClean="0">
              <a:latin typeface="Agency FB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Agency FB" pitchFamily="34" charset="0"/>
              </a:rPr>
              <a:t>Were you satisfied with the result?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Agency FB" pitchFamily="34" charset="0"/>
              </a:rPr>
              <a:t>How could you improve your marks?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Agency FB" pitchFamily="34" charset="0"/>
              </a:rPr>
              <a:t>What new things did you try?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Agency FB" pitchFamily="34" charset="0"/>
              </a:rPr>
              <a:t>How did you overcome any difficulties?</a:t>
            </a:r>
            <a:endParaRPr lang="en-GB" dirty="0"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5143512"/>
            <a:ext cx="9144000" cy="19288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elderly,elders,females,grandmothers,grandparents,people,persons,portraits,seniors,wom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63060">
            <a:off x="5427841" y="1001357"/>
            <a:ext cx="3113255" cy="3095625"/>
          </a:xfrm>
          <a:prstGeom prst="roundRect">
            <a:avLst/>
          </a:prstGeom>
          <a:noFill/>
          <a:ln w="38100">
            <a:solidFill>
              <a:srgbClr val="866600"/>
            </a:solidFill>
          </a:ln>
        </p:spPr>
      </p:pic>
      <p:pic>
        <p:nvPicPr>
          <p:cNvPr id="1032" name="Picture 8" descr="communications,correspondences,envelopes,mail,office supplies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0178287">
            <a:off x="108498" y="5252042"/>
            <a:ext cx="1583325" cy="1583325"/>
          </a:xfrm>
          <a:prstGeom prst="rect">
            <a:avLst/>
          </a:prstGeom>
          <a:noFill/>
        </p:spPr>
      </p:pic>
      <p:pic>
        <p:nvPicPr>
          <p:cNvPr id="1034" name="Picture 10" descr="airmail,communications,correspondences,envelopes,letters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494922">
            <a:off x="1578936" y="5365157"/>
            <a:ext cx="1785950" cy="1785950"/>
          </a:xfrm>
          <a:prstGeom prst="rect">
            <a:avLst/>
          </a:prstGeom>
          <a:noFill/>
        </p:spPr>
      </p:pic>
      <p:pic>
        <p:nvPicPr>
          <p:cNvPr id="1036" name="Picture 12" descr="communications,correspondences,envelopes,letters,mail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6" y="4572008"/>
            <a:ext cx="3095625" cy="3095625"/>
          </a:xfrm>
          <a:prstGeom prst="rect">
            <a:avLst/>
          </a:prstGeom>
          <a:noFill/>
        </p:spPr>
      </p:pic>
      <p:pic>
        <p:nvPicPr>
          <p:cNvPr id="10" name="Picture 10" descr="airmail,communications,correspondences,envelopes,letters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63189">
            <a:off x="6280756" y="5566385"/>
            <a:ext cx="1785950" cy="1785950"/>
          </a:xfrm>
          <a:prstGeom prst="rect">
            <a:avLst/>
          </a:prstGeom>
          <a:noFill/>
        </p:spPr>
      </p:pic>
      <p:pic>
        <p:nvPicPr>
          <p:cNvPr id="11" name="Picture 8" descr="communications,correspondences,envelopes,mail,office supplies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0178287">
            <a:off x="7752364" y="5466356"/>
            <a:ext cx="1583325" cy="1583325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357158" y="1500174"/>
            <a:ext cx="635798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GB" sz="5400" b="1" cap="all" dirty="0" smtClean="0">
                <a:ln>
                  <a:solidFill>
                    <a:schemeClr val="tx1"/>
                  </a:solidFill>
                </a:ln>
                <a:solidFill>
                  <a:srgbClr val="C53CC8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Ask Auntie Deidre</a:t>
            </a:r>
            <a:r>
              <a:rPr lang="en-GB" sz="5400" b="1" cap="all" dirty="0" smtClean="0">
                <a:ln/>
                <a:solidFill>
                  <a:srgbClr val="C53CC8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...</a:t>
            </a:r>
            <a:endParaRPr lang="en-GB" sz="5400" b="1" cap="all" dirty="0">
              <a:ln/>
              <a:solidFill>
                <a:srgbClr val="C53CC8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7" dur="1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8" dur="1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9" dur="1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anxieties,business,businesspeople,businesswomen,deadlines,emotions,females,paperwork,people,people at work,persons,stress,time management,times,women,worries"/>
          <p:cNvPicPr>
            <a:picLocks noChangeAspect="1" noChangeArrowheads="1"/>
          </p:cNvPicPr>
          <p:nvPr/>
        </p:nvPicPr>
        <p:blipFill>
          <a:blip r:embed="rId3" cstate="print"/>
          <a:srcRect t="16484" b="10988"/>
          <a:stretch>
            <a:fillRect/>
          </a:stretch>
        </p:blipFill>
        <p:spPr bwMode="auto">
          <a:xfrm rot="538230">
            <a:off x="5245917" y="2325156"/>
            <a:ext cx="3447390" cy="250033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</p:pic>
      <p:sp>
        <p:nvSpPr>
          <p:cNvPr id="5" name="Folded Corner 4"/>
          <p:cNvSpPr/>
          <p:nvPr/>
        </p:nvSpPr>
        <p:spPr>
          <a:xfrm rot="21031546">
            <a:off x="769260" y="830619"/>
            <a:ext cx="4462210" cy="537695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21037644">
            <a:off x="985608" y="941283"/>
            <a:ext cx="4108739" cy="542277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GB" dirty="0" smtClean="0">
                <a:latin typeface="Segoe Print" pitchFamily="2" charset="0"/>
              </a:rPr>
              <a:t>Dear Auntie Deidre,</a:t>
            </a:r>
          </a:p>
          <a:p>
            <a:pPr indent="0">
              <a:buNone/>
            </a:pPr>
            <a:endParaRPr lang="en-GB" dirty="0" smtClean="0">
              <a:latin typeface="Segoe Print" pitchFamily="2" charset="0"/>
            </a:endParaRPr>
          </a:p>
          <a:p>
            <a:pPr indent="0">
              <a:buNone/>
            </a:pPr>
            <a:r>
              <a:rPr lang="en-GB" dirty="0" smtClean="0">
                <a:latin typeface="Segoe Print" pitchFamily="2" charset="0"/>
              </a:rPr>
              <a:t>I didn’t get a very good mark for my assignment and I’m really upset. My essay was better than other people’s but my tutor said it didn’t answer the question.</a:t>
            </a:r>
            <a:endParaRPr lang="en-GB" dirty="0" smtClean="0">
              <a:latin typeface="Segoe Print" pitchFamily="2" charset="0"/>
            </a:endParaRPr>
          </a:p>
          <a:p>
            <a:pPr>
              <a:buNone/>
            </a:pPr>
            <a:endParaRPr lang="en-GB" dirty="0">
              <a:latin typeface="Segoe Print" pitchFamily="2" charset="0"/>
            </a:endParaRPr>
          </a:p>
          <a:p>
            <a:pPr>
              <a:buNone/>
            </a:pPr>
            <a:r>
              <a:rPr lang="en-GB" dirty="0" smtClean="0">
                <a:latin typeface="Segoe Print" pitchFamily="2" charset="0"/>
              </a:rPr>
              <a:t>Please help, Anna </a:t>
            </a:r>
            <a:endParaRPr lang="en-GB" dirty="0">
              <a:latin typeface="Segoe Prin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usy,males,men,people,people at work,readings,to do list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937073">
            <a:off x="421804" y="1756989"/>
            <a:ext cx="3309430" cy="3309430"/>
          </a:xfrm>
          <a:prstGeom prst="rect">
            <a:avLst/>
          </a:prstGeom>
          <a:noFill/>
          <a:ln w="28575">
            <a:solidFill>
              <a:srgbClr val="C53CC8"/>
            </a:solidFill>
          </a:ln>
        </p:spPr>
      </p:pic>
      <p:sp>
        <p:nvSpPr>
          <p:cNvPr id="4" name="Folded Corner 3"/>
          <p:cNvSpPr/>
          <p:nvPr/>
        </p:nvSpPr>
        <p:spPr>
          <a:xfrm rot="260747">
            <a:off x="3912050" y="661376"/>
            <a:ext cx="4462210" cy="5376954"/>
          </a:xfrm>
          <a:prstGeom prst="foldedCorner">
            <a:avLst/>
          </a:prstGeom>
          <a:solidFill>
            <a:schemeClr val="bg1"/>
          </a:solidFill>
          <a:ln w="28575">
            <a:solidFill>
              <a:srgbClr val="C53C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 rot="279448">
            <a:off x="4133569" y="742299"/>
            <a:ext cx="4108739" cy="542277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dirty="0" smtClean="0">
                <a:latin typeface="Segoe UI Light" pitchFamily="34" charset="0"/>
              </a:rPr>
              <a:t>Dear Auntie Deidre,</a:t>
            </a:r>
          </a:p>
          <a:p>
            <a:pPr indent="0">
              <a:buNone/>
            </a:pPr>
            <a:endParaRPr lang="en-GB" dirty="0" smtClean="0">
              <a:latin typeface="Segoe UI Light" pitchFamily="34" charset="0"/>
            </a:endParaRPr>
          </a:p>
          <a:p>
            <a:pPr>
              <a:buNone/>
            </a:pPr>
            <a:r>
              <a:rPr lang="en-GB" dirty="0" smtClean="0">
                <a:latin typeface="Segoe UI Light" pitchFamily="34" charset="0"/>
              </a:rPr>
              <a:t>I think I am someone who learns best when I write lots of lists. I wrote all </a:t>
            </a:r>
            <a:r>
              <a:rPr lang="en-GB" dirty="0" smtClean="0">
                <a:latin typeface="Segoe UI Light" pitchFamily="34" charset="0"/>
              </a:rPr>
              <a:t>the information from class in a long list </a:t>
            </a:r>
            <a:r>
              <a:rPr lang="en-GB" dirty="0" smtClean="0">
                <a:latin typeface="Segoe UI Light" pitchFamily="34" charset="0"/>
              </a:rPr>
              <a:t>but I still didn’t do very well. What can I try next time?</a:t>
            </a:r>
            <a:endParaRPr lang="en-GB" dirty="0">
              <a:latin typeface="Segoe UI Light" pitchFamily="34" charset="0"/>
            </a:endParaRPr>
          </a:p>
          <a:p>
            <a:pPr>
              <a:buNone/>
            </a:pPr>
            <a:r>
              <a:rPr lang="en-GB" dirty="0" smtClean="0">
                <a:latin typeface="Segoe UI Light" pitchFamily="34" charset="0"/>
              </a:rPr>
              <a:t>Dino</a:t>
            </a:r>
            <a:endParaRPr lang="en-GB" dirty="0">
              <a:latin typeface="Segoe UI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academics,education,females,homework,persons,Photographs,schoolwork,students,studying,teenagers,teens"/>
          <p:cNvPicPr>
            <a:picLocks noChangeAspect="1" noChangeArrowheads="1"/>
          </p:cNvPicPr>
          <p:nvPr/>
        </p:nvPicPr>
        <p:blipFill>
          <a:blip r:embed="rId3" cstate="print"/>
          <a:srcRect t="16154" r="23846" b="16922"/>
          <a:stretch>
            <a:fillRect/>
          </a:stretch>
        </p:blipFill>
        <p:spPr bwMode="auto">
          <a:xfrm rot="20809872">
            <a:off x="5891496" y="2434954"/>
            <a:ext cx="2851209" cy="250560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</p:pic>
      <p:sp>
        <p:nvSpPr>
          <p:cNvPr id="4" name="Folded Corner 3"/>
          <p:cNvSpPr/>
          <p:nvPr/>
        </p:nvSpPr>
        <p:spPr>
          <a:xfrm>
            <a:off x="1428728" y="571480"/>
            <a:ext cx="4462210" cy="5591268"/>
          </a:xfrm>
          <a:prstGeom prst="foldedCorner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571604" y="642918"/>
            <a:ext cx="4429156" cy="520846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 dirty="0" smtClean="0">
                <a:latin typeface="Tempus Sans ITC" pitchFamily="82" charset="0"/>
                <a:cs typeface="Vijaya" pitchFamily="34" charset="0"/>
              </a:rPr>
              <a:t>Dear Auntie Deidre,</a:t>
            </a:r>
          </a:p>
          <a:p>
            <a:pPr indent="0">
              <a:spcBef>
                <a:spcPts val="0"/>
              </a:spcBef>
              <a:buNone/>
            </a:pPr>
            <a:endParaRPr lang="en-GB" dirty="0" smtClean="0">
              <a:latin typeface="Tempus Sans ITC" pitchFamily="82" charset="0"/>
              <a:cs typeface="Vijaya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dirty="0" smtClean="0">
                <a:latin typeface="Tempus Sans ITC" pitchFamily="82" charset="0"/>
                <a:cs typeface="Vijaya" pitchFamily="34" charset="0"/>
              </a:rPr>
              <a:t>I got a merit in my assignment again! I work really hard and spend ages on the assignments but how can I get a distinction?</a:t>
            </a:r>
          </a:p>
          <a:p>
            <a:pPr marL="0" indent="0">
              <a:spcBef>
                <a:spcPts val="0"/>
              </a:spcBef>
              <a:buNone/>
            </a:pPr>
            <a:endParaRPr lang="en-GB" dirty="0" smtClean="0">
              <a:latin typeface="Tempus Sans ITC" pitchFamily="82" charset="0"/>
              <a:cs typeface="Vijaya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dirty="0" smtClean="0">
                <a:latin typeface="Tempus Sans ITC" pitchFamily="82" charset="0"/>
                <a:cs typeface="Vijaya" pitchFamily="34" charset="0"/>
              </a:rPr>
              <a:t>What can I do, </a:t>
            </a:r>
            <a:r>
              <a:rPr lang="en-GB" dirty="0" err="1" smtClean="0">
                <a:latin typeface="Tempus Sans ITC" pitchFamily="82" charset="0"/>
                <a:cs typeface="Vijaya" pitchFamily="34" charset="0"/>
              </a:rPr>
              <a:t>Muna</a:t>
            </a:r>
            <a:endParaRPr lang="en-GB" dirty="0">
              <a:latin typeface="Tempus Sans ITC" pitchFamily="82" charset="0"/>
              <a:cs typeface="Vijay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5500726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600" b="1" dirty="0" smtClean="0">
                <a:latin typeface="Agency FB" pitchFamily="34" charset="0"/>
              </a:rPr>
              <a:t>The benefits of logs</a:t>
            </a:r>
          </a:p>
          <a:p>
            <a:pPr>
              <a:buNone/>
            </a:pPr>
            <a:endParaRPr lang="en-GB" dirty="0">
              <a:latin typeface="Agency FB" pitchFamily="34" charset="0"/>
            </a:endParaRPr>
          </a:p>
          <a:p>
            <a:pPr>
              <a:buNone/>
            </a:pPr>
            <a:r>
              <a:rPr lang="en-GB" sz="3600" dirty="0" smtClean="0">
                <a:latin typeface="Agency FB" pitchFamily="34" charset="0"/>
              </a:rPr>
              <a:t>What skills do you think you develop by writing a log?</a:t>
            </a:r>
          </a:p>
          <a:p>
            <a:pPr>
              <a:buNone/>
            </a:pPr>
            <a:endParaRPr lang="en-GB" dirty="0">
              <a:latin typeface="Agency FB" pitchFamily="34" charset="0"/>
            </a:endParaRPr>
          </a:p>
          <a:p>
            <a:pPr>
              <a:buNone/>
            </a:pPr>
            <a:r>
              <a:rPr lang="en-GB" dirty="0" smtClean="0">
                <a:latin typeface="Agency FB" pitchFamily="34" charset="0"/>
              </a:rPr>
              <a:t>Students who write logs in a reflective way tend to become:</a:t>
            </a:r>
          </a:p>
          <a:p>
            <a:pPr>
              <a:buNone/>
            </a:pPr>
            <a:r>
              <a:rPr lang="en-GB" dirty="0" smtClean="0">
                <a:latin typeface="Agency FB" pitchFamily="34" charset="0"/>
              </a:rPr>
              <a:t>Analytical, questioning, self aware, skilled communicators, tolerant, diplomatic </a:t>
            </a:r>
            <a:endParaRPr lang="en-GB" dirty="0"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483</Words>
  <Application>Microsoft Office PowerPoint</Application>
  <PresentationFormat>On-screen Show (4:3)</PresentationFormat>
  <Paragraphs>72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Logs and Blogs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What is Web 2.0?</vt:lpstr>
      <vt:lpstr>Slide 12</vt:lpstr>
      <vt:lpstr>For a group blog/wiki on Moodle what do you think the rules should be?</vt:lpstr>
      <vt:lpstr>Bad netiquette and what to do about it</vt:lpstr>
      <vt:lpstr>What does your digital identity say about you?</vt:lpstr>
    </vt:vector>
  </TitlesOfParts>
  <Company>Westminster Kingsway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Logs and Blogs</dc:title>
  <dc:creator>laura.seddon</dc:creator>
  <cp:lastModifiedBy>laura.seddon</cp:lastModifiedBy>
  <cp:revision>14</cp:revision>
  <dcterms:created xsi:type="dcterms:W3CDTF">2011-11-21T09:08:44Z</dcterms:created>
  <dcterms:modified xsi:type="dcterms:W3CDTF">2011-11-21T12:21:34Z</dcterms:modified>
</cp:coreProperties>
</file>