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8" r:id="rId2"/>
    <p:sldId id="260" r:id="rId3"/>
    <p:sldId id="262" r:id="rId4"/>
    <p:sldId id="282" r:id="rId5"/>
    <p:sldId id="261" r:id="rId6"/>
    <p:sldId id="263" r:id="rId7"/>
    <p:sldId id="264" r:id="rId8"/>
    <p:sldId id="265" r:id="rId9"/>
    <p:sldId id="268" r:id="rId10"/>
    <p:sldId id="269" r:id="rId11"/>
    <p:sldId id="285" r:id="rId12"/>
    <p:sldId id="270" r:id="rId13"/>
    <p:sldId id="257" r:id="rId14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66FF66"/>
    <a:srgbClr val="0000FF"/>
    <a:srgbClr val="CCFF99"/>
    <a:srgbClr val="FF66FF"/>
    <a:srgbClr val="F6F5F0"/>
    <a:srgbClr val="3A393B"/>
    <a:srgbClr val="333333"/>
    <a:srgbClr val="29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5" autoAdjust="0"/>
    <p:restoredTop sz="60733" autoAdjust="0"/>
  </p:normalViewPr>
  <p:slideViewPr>
    <p:cSldViewPr>
      <p:cViewPr varScale="1">
        <p:scale>
          <a:sx n="44" d="100"/>
          <a:sy n="44" d="100"/>
        </p:scale>
        <p:origin x="-211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B09C69-A090-4EC0-9B8D-9019B08A4807}" type="datetimeFigureOut">
              <a:rPr lang="en-GB" smtClean="0"/>
              <a:pPr/>
              <a:t>15/12/2015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D994A-4DA9-4F4E-BCC0-B62750D3B79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499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Ask students what they worry about when it comes to exams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D994A-4DA9-4F4E-BCC0-B62750D3B79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4203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So if you have a 5 mark question you should try to make 5 points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Like with essay make sure you are clear if the question has</a:t>
            </a:r>
            <a:r>
              <a:rPr lang="en-GB" baseline="0" dirty="0" smtClean="0"/>
              <a:t> more than one part – if its two parts answer both</a:t>
            </a:r>
          </a:p>
          <a:p>
            <a:pPr>
              <a:buFont typeface="Arial" pitchFamily="34" charset="0"/>
              <a:buChar char="•"/>
            </a:pPr>
            <a:r>
              <a:rPr lang="en-GB" baseline="0" dirty="0" smtClean="0"/>
              <a:t>Make sure you are aware of key terms in your field and use them</a:t>
            </a:r>
          </a:p>
          <a:p>
            <a:pPr>
              <a:buFont typeface="Arial" pitchFamily="34" charset="0"/>
              <a:buChar char="•"/>
            </a:pPr>
            <a:r>
              <a:rPr lang="en-GB" baseline="0" dirty="0" smtClean="0"/>
              <a:t>The more marks your question has the more time you should spend on it, so don't waste time on questions with just a few marks</a:t>
            </a:r>
          </a:p>
          <a:p>
            <a:pPr>
              <a:buFont typeface="Arial" pitchFamily="34" charset="0"/>
              <a:buChar char="•"/>
            </a:pPr>
            <a:r>
              <a:rPr lang="en-GB" baseline="0" dirty="0" smtClean="0"/>
              <a:t>Try and answer all the questions even if you don't know the answer, you might find that part of your attempt was right and gain an extra mark or 2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D994A-4DA9-4F4E-BCC0-B62750D3B79C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D994A-4DA9-4F4E-BCC0-B62750D3B79C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D994A-4DA9-4F4E-BCC0-B62750D3B79C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D994A-4DA9-4F4E-BCC0-B62750D3B79C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D994A-4DA9-4F4E-BCC0-B62750D3B79C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D994A-4DA9-4F4E-BCC0-B62750D3B79C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D994A-4DA9-4F4E-BCC0-B62750D3B79C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D994A-4DA9-4F4E-BCC0-B62750D3B79C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So if you have a 5 mark question you should try to make 5 points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Like with essay make sure you are clear if the question has</a:t>
            </a:r>
            <a:r>
              <a:rPr lang="en-GB" baseline="0" dirty="0" smtClean="0"/>
              <a:t> more than one part – if its two parts answer both</a:t>
            </a:r>
          </a:p>
          <a:p>
            <a:pPr>
              <a:buFont typeface="Arial" pitchFamily="34" charset="0"/>
              <a:buChar char="•"/>
            </a:pPr>
            <a:r>
              <a:rPr lang="en-GB" baseline="0" dirty="0" smtClean="0"/>
              <a:t>Make sure you are aware of key terms in your field and use them</a:t>
            </a:r>
          </a:p>
          <a:p>
            <a:pPr>
              <a:buFont typeface="Arial" pitchFamily="34" charset="0"/>
              <a:buChar char="•"/>
            </a:pPr>
            <a:r>
              <a:rPr lang="en-GB" baseline="0" dirty="0" smtClean="0"/>
              <a:t>The more marks your question has the more time you should spend on it, so don't waste time on questions with just a few marks</a:t>
            </a:r>
          </a:p>
          <a:p>
            <a:pPr>
              <a:buFont typeface="Arial" pitchFamily="34" charset="0"/>
              <a:buChar char="•"/>
            </a:pPr>
            <a:r>
              <a:rPr lang="en-GB" baseline="0" dirty="0" smtClean="0"/>
              <a:t>Try and answer all the questions even if you don't know the answer, you might find that part of your attempt was right and gain an extra mark or 2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5D994A-4DA9-4F4E-BCC0-B62750D3B79C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103-FCAD-4AA3-A768-3CB11248CCD2}" type="datetimeFigureOut">
              <a:rPr lang="en-GB" smtClean="0"/>
              <a:pPr/>
              <a:t>15/12/2015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CE89F-D275-4E52-9709-0C48B63FABA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746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103-FCAD-4AA3-A768-3CB11248CCD2}" type="datetimeFigureOut">
              <a:rPr lang="en-GB" smtClean="0"/>
              <a:pPr/>
              <a:t>15/12/2015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CE89F-D275-4E52-9709-0C48B63FABA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96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103-FCAD-4AA3-A768-3CB11248CCD2}" type="datetimeFigureOut">
              <a:rPr lang="en-GB" smtClean="0"/>
              <a:pPr/>
              <a:t>15/12/2015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CE89F-D275-4E52-9709-0C48B63FABA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46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103-FCAD-4AA3-A768-3CB11248CCD2}" type="datetimeFigureOut">
              <a:rPr lang="en-GB" smtClean="0"/>
              <a:pPr/>
              <a:t>15/12/2015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CE89F-D275-4E52-9709-0C48B63FABA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509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103-FCAD-4AA3-A768-3CB11248CCD2}" type="datetimeFigureOut">
              <a:rPr lang="en-GB" smtClean="0"/>
              <a:pPr/>
              <a:t>15/12/2015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CE89F-D275-4E52-9709-0C48B63FABA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140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103-FCAD-4AA3-A768-3CB11248CCD2}" type="datetimeFigureOut">
              <a:rPr lang="en-GB" smtClean="0"/>
              <a:pPr/>
              <a:t>15/12/2015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CE89F-D275-4E52-9709-0C48B63FABA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707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103-FCAD-4AA3-A768-3CB11248CCD2}" type="datetimeFigureOut">
              <a:rPr lang="en-GB" smtClean="0"/>
              <a:pPr/>
              <a:t>15/12/2015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CE89F-D275-4E52-9709-0C48B63FABA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060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103-FCAD-4AA3-A768-3CB11248CCD2}" type="datetimeFigureOut">
              <a:rPr lang="en-GB" smtClean="0"/>
              <a:pPr/>
              <a:t>15/12/2015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CE89F-D275-4E52-9709-0C48B63FABA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300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103-FCAD-4AA3-A768-3CB11248CCD2}" type="datetimeFigureOut">
              <a:rPr lang="en-GB" smtClean="0"/>
              <a:pPr/>
              <a:t>15/12/2015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CE89F-D275-4E52-9709-0C48B63FABA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221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103-FCAD-4AA3-A768-3CB11248CCD2}" type="datetimeFigureOut">
              <a:rPr lang="en-GB" smtClean="0"/>
              <a:pPr/>
              <a:t>15/12/2015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CE89F-D275-4E52-9709-0C48B63FABA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124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103-FCAD-4AA3-A768-3CB11248CCD2}" type="datetimeFigureOut">
              <a:rPr lang="en-GB" smtClean="0"/>
              <a:pPr/>
              <a:t>15/12/2015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CE89F-D275-4E52-9709-0C48B63FABA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0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68103-FCAD-4AA3-A768-3CB11248CCD2}" type="datetimeFigureOut">
              <a:rPr lang="en-GB" smtClean="0"/>
              <a:pPr/>
              <a:t>15/12/2015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CE89F-D275-4E52-9709-0C48B63FABA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590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-14875" y="0"/>
            <a:ext cx="9195387" cy="551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74218"/>
          <a:stretch/>
        </p:blipFill>
        <p:spPr bwMode="auto">
          <a:xfrm flipH="1">
            <a:off x="-36512" y="5435600"/>
            <a:ext cx="9195387" cy="142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rot="21444447">
            <a:off x="557323" y="1021677"/>
            <a:ext cx="5472608" cy="3393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sz="13000" b="1" dirty="0" smtClean="0">
                <a:solidFill>
                  <a:srgbClr val="F6F5F0"/>
                </a:solidFill>
                <a:latin typeface="Bradley Hand ITC" panose="03070402050302030203" pitchFamily="66" charset="0"/>
              </a:rPr>
              <a:t>Exam Today!</a:t>
            </a:r>
            <a:endParaRPr lang="en-GB" sz="13000" b="1" dirty="0">
              <a:solidFill>
                <a:srgbClr val="F6F5F0"/>
              </a:solidFill>
              <a:latin typeface="Bradley Hand ITC" panose="03070402050302030203" pitchFamily="66" charset="0"/>
            </a:endParaRPr>
          </a:p>
        </p:txBody>
      </p:sp>
      <p:pic>
        <p:nvPicPr>
          <p:cNvPr id="7" name="Picture 2" descr="http://www.eduinreview.com/files/review_logos/exam_today.jpg"/>
          <p:cNvPicPr>
            <a:picLocks noChangeAspect="1" noChangeArrowheads="1"/>
          </p:cNvPicPr>
          <p:nvPr/>
        </p:nvPicPr>
        <p:blipFill rotWithShape="1">
          <a:blip r:embed="rId4" cstate="print">
            <a:clrChange>
              <a:clrFrom>
                <a:srgbClr val="246B6F"/>
              </a:clrFrom>
              <a:clrTo>
                <a:srgbClr val="246B6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14" t="71642" r="23648" b="24947"/>
          <a:stretch/>
        </p:blipFill>
        <p:spPr bwMode="auto">
          <a:xfrm rot="21188857">
            <a:off x="845355" y="4377757"/>
            <a:ext cx="5184576" cy="110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22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-14875" y="0"/>
            <a:ext cx="9195387" cy="551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74218"/>
          <a:stretch/>
        </p:blipFill>
        <p:spPr bwMode="auto">
          <a:xfrm flipH="1">
            <a:off x="-36512" y="5462986"/>
            <a:ext cx="9195387" cy="142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 rot="155365">
            <a:off x="39825" y="599596"/>
            <a:ext cx="6966986" cy="1034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sz="7200" b="1" dirty="0" smtClean="0">
                <a:solidFill>
                  <a:srgbClr val="F6F5F0"/>
                </a:solidFill>
                <a:latin typeface="Bradley Hand ITC" panose="03070402050302030203" pitchFamily="66" charset="0"/>
              </a:rPr>
              <a:t>Exam Strategy</a:t>
            </a:r>
            <a:endParaRPr lang="en-GB" sz="7200" b="1" dirty="0">
              <a:solidFill>
                <a:srgbClr val="F6F5F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320480"/>
          </a:xfrm>
          <a:solidFill>
            <a:srgbClr val="3A393B">
              <a:alpha val="76863"/>
            </a:srgbClr>
          </a:solidFill>
        </p:spPr>
        <p:txBody>
          <a:bodyPr>
            <a:normAutofit fontScale="92500" lnSpcReduction="10000"/>
          </a:bodyPr>
          <a:lstStyle/>
          <a:p>
            <a:pPr fontAlgn="auto">
              <a:lnSpc>
                <a:spcPct val="113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2700" b="1" dirty="0" smtClean="0">
                <a:solidFill>
                  <a:srgbClr val="66FF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Each strategy has its own advantages and disadvantages you need to find the one that works best for you</a:t>
            </a:r>
          </a:p>
          <a:p>
            <a:pPr fontAlgn="auto">
              <a:lnSpc>
                <a:spcPct val="113000"/>
              </a:lnSpc>
              <a:spcBef>
                <a:spcPts val="600"/>
              </a:spcBef>
              <a:spcAft>
                <a:spcPts val="0"/>
              </a:spcAft>
            </a:pPr>
            <a:endParaRPr lang="en-GB" sz="2700" dirty="0" smtClean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13000"/>
              </a:lnSpc>
              <a:spcBef>
                <a:spcPts val="600"/>
              </a:spcBef>
            </a:pPr>
            <a:r>
              <a:rPr lang="en-GB" sz="27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Answering the most difficult question first</a:t>
            </a:r>
          </a:p>
          <a:p>
            <a:pPr>
              <a:lnSpc>
                <a:spcPct val="113000"/>
              </a:lnSpc>
              <a:spcBef>
                <a:spcPts val="600"/>
              </a:spcBef>
            </a:pPr>
            <a:r>
              <a:rPr lang="en-GB" sz="27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Answering the short fact-based questions first</a:t>
            </a:r>
          </a:p>
          <a:p>
            <a:pPr>
              <a:lnSpc>
                <a:spcPct val="113000"/>
              </a:lnSpc>
              <a:spcBef>
                <a:spcPts val="600"/>
              </a:spcBef>
            </a:pPr>
            <a:r>
              <a:rPr lang="en-GB" sz="27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Planning each answer before you start writing</a:t>
            </a:r>
          </a:p>
          <a:p>
            <a:pPr>
              <a:lnSpc>
                <a:spcPct val="113000"/>
              </a:lnSpc>
              <a:spcBef>
                <a:spcPts val="600"/>
              </a:spcBef>
            </a:pPr>
            <a:r>
              <a:rPr lang="en-GB" sz="27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Leaving any question you don’t understand until last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</a:pPr>
            <a:endParaRPr lang="en-GB" sz="2500" dirty="0" smtClean="0">
              <a:solidFill>
                <a:srgbClr val="C0504D"/>
              </a:solidFill>
              <a:latin typeface="Verdana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54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-14875" y="0"/>
            <a:ext cx="9195387" cy="551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74218"/>
          <a:stretch/>
        </p:blipFill>
        <p:spPr bwMode="auto">
          <a:xfrm flipH="1">
            <a:off x="-36512" y="5462986"/>
            <a:ext cx="9195387" cy="142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 rot="155365">
            <a:off x="39825" y="599596"/>
            <a:ext cx="6966986" cy="1034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sz="7200" b="1" dirty="0" smtClean="0">
                <a:solidFill>
                  <a:srgbClr val="F6F5F0"/>
                </a:solidFill>
                <a:latin typeface="Bradley Hand ITC" panose="03070402050302030203" pitchFamily="66" charset="0"/>
              </a:rPr>
              <a:t>Short Questions</a:t>
            </a:r>
            <a:endParaRPr lang="en-GB" sz="7200" b="1" dirty="0">
              <a:solidFill>
                <a:srgbClr val="F6F5F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680520"/>
          </a:xfrm>
          <a:solidFill>
            <a:srgbClr val="3A393B">
              <a:alpha val="76863"/>
            </a:srgbClr>
          </a:solidFill>
        </p:spPr>
        <p:txBody>
          <a:bodyPr>
            <a:normAutofit fontScale="62500" lnSpcReduction="20000"/>
          </a:bodyPr>
          <a:lstStyle/>
          <a:p>
            <a:pPr marL="0" lv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b="1" dirty="0" smtClean="0">
                <a:solidFill>
                  <a:srgbClr val="66FF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What type of answers will be needed in a ‘short questions’ exam?</a:t>
            </a:r>
            <a:endParaRPr lang="en-US" sz="2800" b="1" dirty="0" smtClean="0">
              <a:solidFill>
                <a:srgbClr val="66FF66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14000"/>
              </a:lnSpc>
              <a:spcAft>
                <a:spcPts val="1200"/>
              </a:spcAft>
            </a:pPr>
            <a:r>
              <a:rPr lang="en-US" sz="2900" dirty="0" err="1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Listable</a:t>
            </a:r>
            <a:r>
              <a:rPr lang="en-US" sz="29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9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items</a:t>
            </a:r>
          </a:p>
          <a:p>
            <a:pPr lvl="0">
              <a:lnSpc>
                <a:spcPct val="114000"/>
              </a:lnSpc>
              <a:spcAft>
                <a:spcPts val="1200"/>
              </a:spcAft>
            </a:pPr>
            <a:r>
              <a:rPr lang="en-US" sz="2900" dirty="0">
                <a:solidFill>
                  <a:srgbClr val="00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Definitions </a:t>
            </a:r>
          </a:p>
          <a:p>
            <a:pPr lvl="0">
              <a:lnSpc>
                <a:spcPct val="114000"/>
              </a:lnSpc>
              <a:spcAft>
                <a:spcPts val="1200"/>
              </a:spcAft>
            </a:pPr>
            <a:r>
              <a:rPr lang="en-US" sz="29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Providing examples to illustrate an idea</a:t>
            </a:r>
          </a:p>
          <a:p>
            <a:pPr lvl="0">
              <a:lnSpc>
                <a:spcPct val="114000"/>
              </a:lnSpc>
              <a:spcAft>
                <a:spcPts val="1200"/>
              </a:spcAft>
            </a:pPr>
            <a:r>
              <a:rPr lang="en-US" sz="2900" dirty="0">
                <a:solidFill>
                  <a:srgbClr val="00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Main aspects of a theory – why a theory is significant</a:t>
            </a:r>
          </a:p>
          <a:p>
            <a:pPr lvl="0">
              <a:lnSpc>
                <a:spcPct val="114000"/>
              </a:lnSpc>
              <a:spcAft>
                <a:spcPts val="1200"/>
              </a:spcAft>
            </a:pPr>
            <a:r>
              <a:rPr lang="en-US" sz="2900" dirty="0" err="1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Recognising</a:t>
            </a:r>
            <a:r>
              <a:rPr lang="en-US" sz="29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 quote or idea – explaining its significance</a:t>
            </a:r>
          </a:p>
          <a:p>
            <a:pPr lvl="0">
              <a:lnSpc>
                <a:spcPct val="114000"/>
              </a:lnSpc>
              <a:spcAft>
                <a:spcPts val="1200"/>
              </a:spcAft>
            </a:pPr>
            <a:r>
              <a:rPr lang="en-US" sz="2900" dirty="0">
                <a:solidFill>
                  <a:srgbClr val="00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Describing a process or procedure</a:t>
            </a:r>
          </a:p>
          <a:p>
            <a:pPr lvl="0">
              <a:lnSpc>
                <a:spcPct val="114000"/>
              </a:lnSpc>
              <a:spcAft>
                <a:spcPts val="1200"/>
              </a:spcAft>
            </a:pPr>
            <a:r>
              <a:rPr lang="en-US" sz="2900" dirty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Listing similarities/differences – advantages/disadvantages</a:t>
            </a:r>
          </a:p>
          <a:p>
            <a:pPr lvl="0">
              <a:lnSpc>
                <a:spcPct val="114000"/>
              </a:lnSpc>
              <a:spcAft>
                <a:spcPts val="1200"/>
              </a:spcAft>
            </a:pPr>
            <a:r>
              <a:rPr lang="en-US" sz="2900" dirty="0">
                <a:solidFill>
                  <a:srgbClr val="00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Demonstrating the use of a formula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036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-14875" y="0"/>
            <a:ext cx="9195387" cy="551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74218"/>
          <a:stretch/>
        </p:blipFill>
        <p:spPr bwMode="auto">
          <a:xfrm flipH="1">
            <a:off x="-36512" y="5462986"/>
            <a:ext cx="9195387" cy="142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 rot="155365">
            <a:off x="39825" y="599596"/>
            <a:ext cx="6966986" cy="1034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sz="7200" b="1" dirty="0" smtClean="0">
                <a:solidFill>
                  <a:srgbClr val="F6F5F0"/>
                </a:solidFill>
                <a:latin typeface="Bradley Hand ITC" panose="03070402050302030203" pitchFamily="66" charset="0"/>
              </a:rPr>
              <a:t>Short Questions</a:t>
            </a:r>
            <a:endParaRPr lang="en-GB" sz="7200" b="1" dirty="0">
              <a:solidFill>
                <a:srgbClr val="F6F5F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680520"/>
          </a:xfrm>
          <a:solidFill>
            <a:srgbClr val="3A393B">
              <a:alpha val="76863"/>
            </a:srgbClr>
          </a:solidFill>
        </p:spPr>
        <p:txBody>
          <a:bodyPr>
            <a:normAutofit/>
          </a:bodyPr>
          <a:lstStyle/>
          <a:p>
            <a:pPr lvl="0">
              <a:lnSpc>
                <a:spcPct val="114000"/>
              </a:lnSpc>
              <a:spcAft>
                <a:spcPts val="1200"/>
              </a:spcAft>
            </a:pPr>
            <a:r>
              <a:rPr lang="en-GB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Number of marks suggests how many points you need to make</a:t>
            </a:r>
          </a:p>
          <a:p>
            <a:pPr>
              <a:lnSpc>
                <a:spcPct val="114000"/>
              </a:lnSpc>
              <a:spcAft>
                <a:spcPts val="1200"/>
              </a:spcAft>
            </a:pPr>
            <a:r>
              <a:rPr lang="en-GB" sz="2400" dirty="0" smtClean="0">
                <a:solidFill>
                  <a:srgbClr val="00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Don’t spend too much time on questions only worth a few marks</a:t>
            </a:r>
            <a:endParaRPr lang="en-US" sz="2400" dirty="0" smtClean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14000"/>
              </a:lnSpc>
              <a:spcAft>
                <a:spcPts val="1200"/>
              </a:spcAft>
            </a:pPr>
            <a:r>
              <a:rPr lang="en-GB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Use key phrases/terms</a:t>
            </a:r>
          </a:p>
          <a:p>
            <a:pPr>
              <a:lnSpc>
                <a:spcPct val="114000"/>
              </a:lnSpc>
              <a:spcAft>
                <a:spcPts val="1200"/>
              </a:spcAft>
            </a:pPr>
            <a:r>
              <a:rPr lang="en-GB" sz="2400" dirty="0" smtClean="0">
                <a:solidFill>
                  <a:srgbClr val="00FF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Two part questions</a:t>
            </a:r>
            <a:endParaRPr lang="en-US" sz="2400" dirty="0" smtClean="0">
              <a:solidFill>
                <a:srgbClr val="FFFF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14000"/>
              </a:lnSpc>
              <a:spcAft>
                <a:spcPts val="1200"/>
              </a:spcAft>
            </a:pPr>
            <a:r>
              <a:rPr lang="en-GB" sz="2400" dirty="0" smtClean="0">
                <a:solidFill>
                  <a:srgbClr val="FFFF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If you don’t know something don’t worry – guess!</a:t>
            </a:r>
            <a:endParaRPr lang="en-GB" sz="2400" dirty="0" smtClean="0">
              <a:solidFill>
                <a:srgbClr val="C0504D"/>
              </a:solidFill>
              <a:latin typeface="Verdana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54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-14875" y="0"/>
            <a:ext cx="9195387" cy="551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74218"/>
          <a:stretch/>
        </p:blipFill>
        <p:spPr bwMode="auto">
          <a:xfrm flipH="1">
            <a:off x="-36512" y="5462986"/>
            <a:ext cx="9195387" cy="142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blogs.cardiff.ac.uk/careersandemployability/wp-content/uploads/sites/213/2013/06/exams-over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51"/>
          <a:stretch/>
        </p:blipFill>
        <p:spPr bwMode="auto">
          <a:xfrm>
            <a:off x="1115616" y="-27384"/>
            <a:ext cx="7094995" cy="67579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03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-14875" y="0"/>
            <a:ext cx="9195387" cy="551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74218"/>
          <a:stretch/>
        </p:blipFill>
        <p:spPr bwMode="auto">
          <a:xfrm flipH="1">
            <a:off x="-36512" y="5435600"/>
            <a:ext cx="9195387" cy="142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https://cloud02.lpplus.net/website/staldhelmsacademy/Documents/keep%20calm%20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348880"/>
            <a:ext cx="7920880" cy="3757241"/>
          </a:xfrm>
          <a:prstGeom prst="rect">
            <a:avLst/>
          </a:prstGeom>
          <a:noFill/>
          <a:scene3d>
            <a:camera prst="perspectiveRight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 rot="155365">
            <a:off x="463566" y="481385"/>
            <a:ext cx="63195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sz="8000" b="1" dirty="0" smtClean="0">
                <a:solidFill>
                  <a:srgbClr val="F6F5F0"/>
                </a:solidFill>
                <a:latin typeface="Bradley Hand ITC" panose="03070402050302030203" pitchFamily="66" charset="0"/>
              </a:rPr>
              <a:t>Revision Tips</a:t>
            </a:r>
            <a:endParaRPr lang="en-GB" sz="8000" b="1" dirty="0">
              <a:solidFill>
                <a:srgbClr val="F6F5F0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44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-14875" y="0"/>
            <a:ext cx="9195387" cy="551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74218"/>
          <a:stretch/>
        </p:blipFill>
        <p:spPr bwMode="auto">
          <a:xfrm flipH="1">
            <a:off x="-36512" y="5435600"/>
            <a:ext cx="9195387" cy="142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 rot="155365">
            <a:off x="-38526" y="509828"/>
            <a:ext cx="6966986" cy="1034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sz="7200" b="1" dirty="0" smtClean="0">
                <a:solidFill>
                  <a:srgbClr val="F6F5F0"/>
                </a:solidFill>
                <a:latin typeface="Bradley Hand ITC" panose="03070402050302030203" pitchFamily="66" charset="0"/>
              </a:rPr>
              <a:t>Active Revision</a:t>
            </a:r>
            <a:endParaRPr lang="en-GB" sz="7200" b="1" dirty="0">
              <a:solidFill>
                <a:srgbClr val="F6F5F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824536"/>
          </a:xfrm>
          <a:solidFill>
            <a:srgbClr val="3A393B">
              <a:alpha val="74902"/>
            </a:srgbClr>
          </a:solidFill>
          <a:effectLst>
            <a:softEdge rad="127000"/>
          </a:effectLst>
        </p:spPr>
        <p:txBody>
          <a:bodyPr>
            <a:normAutofit/>
          </a:bodyPr>
          <a:lstStyle/>
          <a:p>
            <a:pPr lvl="1">
              <a:lnSpc>
                <a:spcPct val="114000"/>
              </a:lnSpc>
              <a:spcBef>
                <a:spcPts val="1200"/>
              </a:spcBef>
              <a:buFont typeface="Arial" pitchFamily="34" charset="0"/>
              <a:buChar char="•"/>
            </a:pPr>
            <a:endParaRPr lang="en-GB" sz="1400" dirty="0" smtClean="0">
              <a:solidFill>
                <a:srgbClr val="FFFF00"/>
              </a:solidFill>
              <a:latin typeface="Verdana" pitchFamily="34" charset="0"/>
            </a:endParaRPr>
          </a:p>
          <a:p>
            <a:pPr lvl="1">
              <a:lnSpc>
                <a:spcPct val="1140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FFFF00"/>
                </a:solidFill>
                <a:latin typeface="Verdana" pitchFamily="34" charset="0"/>
              </a:rPr>
              <a:t>Making notes from texts &amp; further reading</a:t>
            </a:r>
          </a:p>
          <a:p>
            <a:pPr lvl="1">
              <a:lnSpc>
                <a:spcPct val="114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66FF66"/>
                </a:solidFill>
                <a:latin typeface="Verdana" pitchFamily="34" charset="0"/>
              </a:rPr>
              <a:t>Mind maps/visual aids</a:t>
            </a:r>
          </a:p>
          <a:p>
            <a:pPr lvl="1">
              <a:lnSpc>
                <a:spcPct val="114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FFFF00"/>
                </a:solidFill>
                <a:latin typeface="Verdana" pitchFamily="34" charset="0"/>
              </a:rPr>
              <a:t>Working through problems/examples/   sample questions</a:t>
            </a:r>
          </a:p>
          <a:p>
            <a:pPr lvl="1">
              <a:lnSpc>
                <a:spcPct val="114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66FF66"/>
                </a:solidFill>
                <a:latin typeface="Verdana" pitchFamily="34" charset="0"/>
              </a:rPr>
              <a:t>Making up your own exam paper and swapping with a classmate</a:t>
            </a:r>
          </a:p>
          <a:p>
            <a:pPr lvl="1">
              <a:lnSpc>
                <a:spcPct val="114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FFFF00"/>
                </a:solidFill>
                <a:latin typeface="Verdana" pitchFamily="34" charset="0"/>
              </a:rPr>
              <a:t>Testing each other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728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-14875" y="0"/>
            <a:ext cx="9195387" cy="551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74218"/>
          <a:stretch/>
        </p:blipFill>
        <p:spPr bwMode="auto">
          <a:xfrm flipH="1">
            <a:off x="-36512" y="5435600"/>
            <a:ext cx="9195387" cy="142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 rot="155365">
            <a:off x="-38526" y="509828"/>
            <a:ext cx="6966986" cy="1034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sz="7200" b="1" dirty="0" smtClean="0">
                <a:solidFill>
                  <a:srgbClr val="F6F5F0"/>
                </a:solidFill>
                <a:latin typeface="Bradley Hand ITC" panose="03070402050302030203" pitchFamily="66" charset="0"/>
              </a:rPr>
              <a:t>Brainstorming</a:t>
            </a:r>
            <a:endParaRPr lang="en-GB" sz="7200" b="1" dirty="0">
              <a:solidFill>
                <a:srgbClr val="F6F5F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320480"/>
          </a:xfrm>
          <a:solidFill>
            <a:srgbClr val="3A393B">
              <a:alpha val="74902"/>
            </a:srgbClr>
          </a:solidFill>
          <a:effectLst>
            <a:softEdge rad="127000"/>
          </a:effectLst>
        </p:spPr>
        <p:txBody>
          <a:bodyPr>
            <a:normAutofit/>
          </a:bodyPr>
          <a:lstStyle/>
          <a:p>
            <a:pPr lvl="1">
              <a:lnSpc>
                <a:spcPct val="114000"/>
              </a:lnSpc>
              <a:spcBef>
                <a:spcPts val="1200"/>
              </a:spcBef>
              <a:buFont typeface="Arial" pitchFamily="34" charset="0"/>
              <a:buChar char="•"/>
            </a:pPr>
            <a:endParaRPr lang="en-GB" sz="1400" dirty="0" smtClean="0">
              <a:solidFill>
                <a:srgbClr val="FFFF00"/>
              </a:solidFill>
              <a:latin typeface="Verdana" pitchFamily="34" charset="0"/>
            </a:endParaRPr>
          </a:p>
          <a:p>
            <a:pPr lvl="1">
              <a:lnSpc>
                <a:spcPct val="1140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FFFF00"/>
                </a:solidFill>
                <a:latin typeface="Verdana" pitchFamily="34" charset="0"/>
              </a:rPr>
              <a:t>Brainstorm topics and information</a:t>
            </a:r>
          </a:p>
          <a:p>
            <a:pPr lvl="1">
              <a:lnSpc>
                <a:spcPct val="114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66FF66"/>
                </a:solidFill>
                <a:latin typeface="Verdana" pitchFamily="34" charset="0"/>
              </a:rPr>
              <a:t>Make connections</a:t>
            </a:r>
          </a:p>
          <a:p>
            <a:pPr lvl="1">
              <a:lnSpc>
                <a:spcPct val="114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2500" dirty="0">
                <a:solidFill>
                  <a:srgbClr val="FFFF00"/>
                </a:solidFill>
                <a:latin typeface="Verdana" pitchFamily="34" charset="0"/>
              </a:rPr>
              <a:t>Use abbreviations, symbols</a:t>
            </a:r>
            <a:r>
              <a:rPr lang="en-GB" sz="2500" dirty="0" smtClean="0">
                <a:solidFill>
                  <a:srgbClr val="FFFF00"/>
                </a:solidFill>
                <a:latin typeface="Verdana" pitchFamily="34" charset="0"/>
              </a:rPr>
              <a:t>, drawings, colours</a:t>
            </a:r>
          </a:p>
          <a:p>
            <a:pPr lvl="1">
              <a:lnSpc>
                <a:spcPct val="114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66FF66"/>
                </a:solidFill>
                <a:latin typeface="Verdana" pitchFamily="34" charset="0"/>
              </a:rPr>
              <a:t>Quotes and / or theories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559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-14875" y="0"/>
            <a:ext cx="9195387" cy="551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74218"/>
          <a:stretch/>
        </p:blipFill>
        <p:spPr bwMode="auto">
          <a:xfrm flipH="1">
            <a:off x="-36512" y="5435600"/>
            <a:ext cx="9195387" cy="142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1" name="Picture 1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80" t="13956" r="14387" b="11524"/>
          <a:stretch/>
        </p:blipFill>
        <p:spPr bwMode="auto">
          <a:xfrm>
            <a:off x="251519" y="317340"/>
            <a:ext cx="8454715" cy="628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500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-14875" y="0"/>
            <a:ext cx="9195387" cy="551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74218"/>
          <a:stretch/>
        </p:blipFill>
        <p:spPr bwMode="auto">
          <a:xfrm flipH="1">
            <a:off x="-36512" y="5435600"/>
            <a:ext cx="9195387" cy="142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 rot="21444447">
            <a:off x="318315" y="137587"/>
            <a:ext cx="8507959" cy="3711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GB" sz="9600" b="1" dirty="0" smtClean="0">
                <a:solidFill>
                  <a:srgbClr val="F6F5F0"/>
                </a:solidFill>
                <a:latin typeface="Bradley Hand ITC" panose="03070402050302030203" pitchFamily="66" charset="0"/>
              </a:rPr>
              <a:t>I have a </a:t>
            </a:r>
          </a:p>
          <a:p>
            <a:pPr>
              <a:lnSpc>
                <a:spcPct val="80000"/>
              </a:lnSpc>
            </a:pPr>
            <a:r>
              <a:rPr lang="en-GB" sz="9600" b="1" dirty="0" smtClean="0">
                <a:solidFill>
                  <a:srgbClr val="F6F5F0"/>
                </a:solidFill>
                <a:latin typeface="Bradley Hand ITC" panose="03070402050302030203" pitchFamily="66" charset="0"/>
              </a:rPr>
              <a:t>Terrible </a:t>
            </a:r>
          </a:p>
          <a:p>
            <a:pPr>
              <a:lnSpc>
                <a:spcPct val="80000"/>
              </a:lnSpc>
            </a:pPr>
            <a:r>
              <a:rPr lang="en-GB" sz="9600" b="1" dirty="0" smtClean="0">
                <a:solidFill>
                  <a:srgbClr val="F6F5F0"/>
                </a:solidFill>
                <a:latin typeface="Bradley Hand ITC" panose="03070402050302030203" pitchFamily="66" charset="0"/>
              </a:rPr>
              <a:t>memory</a:t>
            </a:r>
            <a:endParaRPr lang="en-GB" sz="9600" b="1" dirty="0">
              <a:solidFill>
                <a:srgbClr val="F6F5F0"/>
              </a:solidFill>
              <a:latin typeface="Bradley Hand ITC" panose="03070402050302030203" pitchFamily="66" charset="0"/>
            </a:endParaRPr>
          </a:p>
        </p:txBody>
      </p:sp>
      <p:pic>
        <p:nvPicPr>
          <p:cNvPr id="8194" name="Picture 2" descr="http://www.clker.com/cliparts/z/o/x/8/L/P/thinking-person-hi.png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964631"/>
            <a:ext cx="3673286" cy="4701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21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-14875" y="0"/>
            <a:ext cx="9195387" cy="551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74218"/>
          <a:stretch/>
        </p:blipFill>
        <p:spPr bwMode="auto">
          <a:xfrm flipH="1">
            <a:off x="-36512" y="5462986"/>
            <a:ext cx="9195387" cy="142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 rot="155365">
            <a:off x="-22834" y="365502"/>
            <a:ext cx="6966986" cy="192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sz="7200" b="1" dirty="0" smtClean="0">
                <a:solidFill>
                  <a:srgbClr val="F6F5F0"/>
                </a:solidFill>
                <a:latin typeface="Bradley Hand ITC" panose="03070402050302030203" pitchFamily="66" charset="0"/>
              </a:rPr>
              <a:t>Exams aren't a memory test</a:t>
            </a:r>
            <a:endParaRPr lang="en-GB" sz="7200" b="1" dirty="0">
              <a:solidFill>
                <a:srgbClr val="F6F5F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101" y="3284984"/>
            <a:ext cx="9030403" cy="252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GB" sz="4800" b="1" dirty="0" smtClean="0">
                <a:solidFill>
                  <a:srgbClr val="F6F5F0"/>
                </a:solidFill>
                <a:latin typeface="Bradley Hand ITC" panose="03070402050302030203" pitchFamily="66" charset="0"/>
              </a:rPr>
              <a:t>You won’t see a question that says “Write everything you know about...”</a:t>
            </a:r>
            <a:endParaRPr lang="en-GB" sz="4800" b="1" dirty="0">
              <a:solidFill>
                <a:srgbClr val="F6F5F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95536" y="2492896"/>
            <a:ext cx="8496944" cy="4104456"/>
          </a:xfrm>
          <a:prstGeom prst="rect">
            <a:avLst/>
          </a:prstGeom>
          <a:solidFill>
            <a:srgbClr val="3A393B">
              <a:alpha val="74902"/>
            </a:srgbClr>
          </a:solidFill>
          <a:effectLst>
            <a:softEdge rad="127000"/>
          </a:effectLst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14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14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  <a:p>
            <a:pPr lvl="1">
              <a:lnSpc>
                <a:spcPct val="114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FFFF00"/>
                </a:solidFill>
                <a:latin typeface="Verdana" pitchFamily="34" charset="0"/>
              </a:rPr>
              <a:t>To assess your understanding, ability to apply what you have learned and your analytical/critical skills</a:t>
            </a:r>
          </a:p>
          <a:p>
            <a:pPr lvl="1">
              <a:lnSpc>
                <a:spcPct val="114000"/>
              </a:lnSpc>
              <a:spcBef>
                <a:spcPts val="0"/>
              </a:spcBef>
              <a:buFont typeface="Arial" pitchFamily="34" charset="0"/>
              <a:buChar char="•"/>
            </a:pPr>
            <a:endParaRPr lang="en-GB" sz="2500" dirty="0" smtClean="0">
              <a:solidFill>
                <a:srgbClr val="FFFF00"/>
              </a:solidFill>
              <a:latin typeface="Verdana" pitchFamily="34" charset="0"/>
            </a:endParaRPr>
          </a:p>
          <a:p>
            <a:pPr lvl="1">
              <a:lnSpc>
                <a:spcPct val="114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GB" sz="2500" b="1" dirty="0" smtClean="0">
                <a:solidFill>
                  <a:srgbClr val="FFFF00"/>
                </a:solidFill>
                <a:latin typeface="Verdana" pitchFamily="34" charset="0"/>
              </a:rPr>
              <a:t>However</a:t>
            </a:r>
            <a:r>
              <a:rPr lang="en-GB" sz="2500" dirty="0" smtClean="0">
                <a:solidFill>
                  <a:srgbClr val="FFFF00"/>
                </a:solidFill>
                <a:latin typeface="Verdana" pitchFamily="34" charset="0"/>
              </a:rPr>
              <a:t>, some facts/figures/key terms/formulas etc. may need to be learned off by heart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543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-14875" y="0"/>
            <a:ext cx="9195387" cy="551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74218"/>
          <a:stretch/>
        </p:blipFill>
        <p:spPr bwMode="auto">
          <a:xfrm flipH="1">
            <a:off x="-36512" y="5435600"/>
            <a:ext cx="9195387" cy="142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 rot="155365">
            <a:off x="18228" y="332192"/>
            <a:ext cx="6966986" cy="2580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sz="6600" b="1" dirty="0" smtClean="0">
                <a:solidFill>
                  <a:srgbClr val="F6F5F0"/>
                </a:solidFill>
                <a:latin typeface="Bradley Hand ITC" panose="03070402050302030203" pitchFamily="66" charset="0"/>
              </a:rPr>
              <a:t>Tips for remembering </a:t>
            </a:r>
          </a:p>
          <a:p>
            <a:pPr algn="ctr">
              <a:lnSpc>
                <a:spcPct val="80000"/>
              </a:lnSpc>
            </a:pPr>
            <a:r>
              <a:rPr lang="en-GB" sz="6600" b="1" dirty="0" smtClean="0">
                <a:solidFill>
                  <a:srgbClr val="F6F5F0"/>
                </a:solidFill>
                <a:latin typeface="Bradley Hand ITC" panose="03070402050302030203" pitchFamily="66" charset="0"/>
              </a:rPr>
              <a:t>key facts</a:t>
            </a:r>
            <a:endParaRPr lang="en-GB" sz="6600" b="1" dirty="0">
              <a:solidFill>
                <a:srgbClr val="F6F5F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46856" y="3501008"/>
            <a:ext cx="8229600" cy="2662040"/>
          </a:xfrm>
          <a:solidFill>
            <a:srgbClr val="3A393B">
              <a:alpha val="76863"/>
            </a:srgbClr>
          </a:solidFill>
        </p:spPr>
        <p:txBody>
          <a:bodyPr/>
          <a:lstStyle/>
          <a:p>
            <a:pPr lvl="1">
              <a:lnSpc>
                <a:spcPct val="114000"/>
              </a:lnSpc>
              <a:buFont typeface="Arial" pitchFamily="34" charset="0"/>
              <a:buChar char="•"/>
            </a:pPr>
            <a:endParaRPr lang="en-GB" sz="1200" dirty="0" smtClean="0">
              <a:solidFill>
                <a:srgbClr val="FFFF00"/>
              </a:solidFill>
              <a:latin typeface="Verdana" pitchFamily="34" charset="0"/>
            </a:endParaRPr>
          </a:p>
          <a:p>
            <a:pPr lvl="1">
              <a:lnSpc>
                <a:spcPct val="114000"/>
              </a:lnSpc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FFFF00"/>
                </a:solidFill>
                <a:latin typeface="Verdana" pitchFamily="34" charset="0"/>
              </a:rPr>
              <a:t>Reciting information to yourself</a:t>
            </a:r>
          </a:p>
          <a:p>
            <a:pPr lvl="1">
              <a:lnSpc>
                <a:spcPct val="114000"/>
              </a:lnSpc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66FF66"/>
                </a:solidFill>
                <a:latin typeface="Verdana" pitchFamily="34" charset="0"/>
              </a:rPr>
              <a:t>Revision cards</a:t>
            </a:r>
          </a:p>
          <a:p>
            <a:pPr lvl="1">
              <a:lnSpc>
                <a:spcPct val="114000"/>
              </a:lnSpc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FFFF00"/>
                </a:solidFill>
                <a:latin typeface="Verdana" pitchFamily="34" charset="0"/>
              </a:rPr>
              <a:t>Memory journey</a:t>
            </a:r>
          </a:p>
          <a:p>
            <a:pPr lvl="1">
              <a:lnSpc>
                <a:spcPct val="114000"/>
              </a:lnSpc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66FF66"/>
                </a:solidFill>
                <a:latin typeface="Verdana" pitchFamily="34" charset="0"/>
              </a:rPr>
              <a:t>Mnemonics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</a:pPr>
            <a:endParaRPr lang="en-GB" sz="2500" dirty="0" smtClean="0">
              <a:solidFill>
                <a:srgbClr val="C0504D"/>
              </a:solidFill>
              <a:latin typeface="Verdana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54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-14875" y="0"/>
            <a:ext cx="9195387" cy="551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static.guim.co.uk/sys-images/Money/Pix/pictures/2012/9/24/1348492765215/A-blackboard-and-chalk-00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74218"/>
          <a:stretch/>
        </p:blipFill>
        <p:spPr bwMode="auto">
          <a:xfrm flipH="1">
            <a:off x="-36512" y="5462986"/>
            <a:ext cx="9195387" cy="142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 rot="155365">
            <a:off x="39825" y="156398"/>
            <a:ext cx="6966986" cy="192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sz="7200" b="1" dirty="0" smtClean="0">
                <a:solidFill>
                  <a:srgbClr val="F6F5F0"/>
                </a:solidFill>
                <a:latin typeface="Bradley Hand ITC" panose="03070402050302030203" pitchFamily="66" charset="0"/>
              </a:rPr>
              <a:t>Other Preparations</a:t>
            </a:r>
            <a:endParaRPr lang="en-GB" sz="7200" b="1" dirty="0">
              <a:solidFill>
                <a:srgbClr val="F6F5F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67544" y="2996952"/>
            <a:ext cx="8229600" cy="2662040"/>
          </a:xfrm>
          <a:solidFill>
            <a:srgbClr val="3A393B">
              <a:alpha val="76863"/>
            </a:srgbClr>
          </a:solidFill>
        </p:spPr>
        <p:txBody>
          <a:bodyPr/>
          <a:lstStyle/>
          <a:p>
            <a:pPr lvl="1">
              <a:lnSpc>
                <a:spcPct val="114000"/>
              </a:lnSpc>
              <a:buFont typeface="Arial" pitchFamily="34" charset="0"/>
              <a:buChar char="•"/>
            </a:pPr>
            <a:endParaRPr lang="en-GB" sz="1200" dirty="0" smtClean="0">
              <a:solidFill>
                <a:srgbClr val="FFFF00"/>
              </a:solidFill>
              <a:latin typeface="Verdana" pitchFamily="34" charset="0"/>
            </a:endParaRPr>
          </a:p>
          <a:p>
            <a:pPr lvl="1">
              <a:lnSpc>
                <a:spcPct val="114000"/>
              </a:lnSpc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FFFF00"/>
                </a:solidFill>
                <a:latin typeface="Verdana" pitchFamily="34" charset="0"/>
              </a:rPr>
              <a:t>Research the exam structure</a:t>
            </a:r>
          </a:p>
          <a:p>
            <a:pPr lvl="1">
              <a:lnSpc>
                <a:spcPct val="114000"/>
              </a:lnSpc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66FF66"/>
                </a:solidFill>
                <a:latin typeface="Verdana" pitchFamily="34" charset="0"/>
              </a:rPr>
              <a:t>Read the marking criteria</a:t>
            </a:r>
          </a:p>
          <a:p>
            <a:pPr lvl="1">
              <a:lnSpc>
                <a:spcPct val="114000"/>
              </a:lnSpc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FFFF00"/>
                </a:solidFill>
                <a:latin typeface="Verdana" pitchFamily="34" charset="0"/>
              </a:rPr>
              <a:t>Ask tutor for as much information as possible</a:t>
            </a:r>
          </a:p>
          <a:p>
            <a:pPr lvl="1">
              <a:lnSpc>
                <a:spcPct val="114000"/>
              </a:lnSpc>
              <a:buFont typeface="Arial" pitchFamily="34" charset="0"/>
              <a:buChar char="•"/>
            </a:pPr>
            <a:r>
              <a:rPr lang="en-GB" sz="2500" dirty="0" smtClean="0">
                <a:solidFill>
                  <a:srgbClr val="66FF66"/>
                </a:solidFill>
                <a:latin typeface="Verdana" pitchFamily="34" charset="0"/>
              </a:rPr>
              <a:t>Try to find old exam papers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</a:pPr>
            <a:endParaRPr lang="en-GB" sz="2500" dirty="0" smtClean="0">
              <a:solidFill>
                <a:srgbClr val="C0504D"/>
              </a:solidFill>
              <a:latin typeface="Verdana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54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1433</TotalTime>
  <Words>493</Words>
  <Application>Microsoft Office PowerPoint</Application>
  <PresentationFormat>On-screen Show (4:3)</PresentationFormat>
  <Paragraphs>81</Paragraphs>
  <Slides>13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Westminster Kingsway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Charline Springer</dc:creator>
  <cp:lastModifiedBy>Claire Harrop</cp:lastModifiedBy>
  <cp:revision>104</cp:revision>
  <dcterms:created xsi:type="dcterms:W3CDTF">2014-12-04T14:25:19Z</dcterms:created>
  <dcterms:modified xsi:type="dcterms:W3CDTF">2015-12-15T17:29:25Z</dcterms:modified>
</cp:coreProperties>
</file>