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6" r:id="rId2"/>
    <p:sldId id="312" r:id="rId3"/>
    <p:sldId id="335" r:id="rId4"/>
    <p:sldId id="336" r:id="rId5"/>
    <p:sldId id="271" r:id="rId6"/>
    <p:sldId id="263" r:id="rId7"/>
    <p:sldId id="320" r:id="rId8"/>
    <p:sldId id="322" r:id="rId9"/>
    <p:sldId id="332" r:id="rId10"/>
    <p:sldId id="340" r:id="rId11"/>
    <p:sldId id="341" r:id="rId12"/>
    <p:sldId id="333" r:id="rId13"/>
    <p:sldId id="342" r:id="rId14"/>
    <p:sldId id="280" r:id="rId15"/>
    <p:sldId id="346" r:id="rId16"/>
    <p:sldId id="343" r:id="rId17"/>
    <p:sldId id="344" r:id="rId18"/>
    <p:sldId id="345" r:id="rId19"/>
    <p:sldId id="348" r:id="rId20"/>
  </p:sldIdLst>
  <p:sldSz cx="9144000" cy="6858000" type="screen4x3"/>
  <p:notesSz cx="6669088" cy="9928225"/>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5A2781"/>
    <a:srgbClr val="008000"/>
    <a:srgbClr val="00FF00"/>
    <a:srgbClr val="800080"/>
    <a:srgbClr val="FF0000"/>
    <a:srgbClr val="66FFFF"/>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34" autoAdjust="0"/>
  </p:normalViewPr>
  <p:slideViewPr>
    <p:cSldViewPr>
      <p:cViewPr varScale="1">
        <p:scale>
          <a:sx n="70" d="100"/>
          <a:sy n="70" d="100"/>
        </p:scale>
        <p:origin x="-5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20483"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20484" name="Rectangle 4"/>
          <p:cNvSpPr>
            <a:spLocks noGrp="1" noChangeArrowheads="1"/>
          </p:cNvSpPr>
          <p:nvPr>
            <p:ph type="ftr" sz="quarter" idx="2"/>
          </p:nvPr>
        </p:nvSpPr>
        <p:spPr bwMode="auto">
          <a:xfrm>
            <a:off x="0"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20485" name="Rectangle 5"/>
          <p:cNvSpPr>
            <a:spLocks noGrp="1" noChangeArrowheads="1"/>
          </p:cNvSpPr>
          <p:nvPr>
            <p:ph type="sldNum" sz="quarter" idx="3"/>
          </p:nvPr>
        </p:nvSpPr>
        <p:spPr bwMode="auto">
          <a:xfrm>
            <a:off x="3779838"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242F73C-5BEF-4953-9831-E6E697CD18D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pPr>
              <a:defRPr/>
            </a:pPr>
            <a:fld id="{A7C20C6D-5445-49F9-BB19-C0F4A65B6C04}" type="datetimeFigureOut">
              <a:rPr lang="en-US"/>
              <a:pPr>
                <a:defRPr/>
              </a:pPr>
              <a:t>10/8/2012</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66750" y="4716463"/>
            <a:ext cx="5335588"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pPr>
              <a:defRPr/>
            </a:pPr>
            <a:fld id="{0C61A9E1-1AB6-4D74-A04C-328E2E1E48D4}"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solidFill>
            <a:schemeClr val="accent4">
              <a:lumMod val="20000"/>
              <a:lumOff val="80000"/>
            </a:schemeClr>
          </a:soli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5"/>
          <p:cNvSpPr/>
          <p:nvPr/>
        </p:nvSpPr>
        <p:spPr>
          <a:xfrm>
            <a:off x="419100" y="433388"/>
            <a:ext cx="8305800" cy="3109912"/>
          </a:xfrm>
          <a:prstGeom prst="roundRect">
            <a:avLst>
              <a:gd name="adj" fmla="val 4578"/>
            </a:avLst>
          </a:prstGeom>
          <a:solidFill>
            <a:schemeClr val="accent4">
              <a:lumMod val="60000"/>
              <a:lumOff val="40000"/>
            </a:schemeClr>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rgbClr val="5A2781"/>
                </a:solidFill>
                <a:effectLst>
                  <a:outerShdw blurRad="53975" dist="22860" dir="5400000" algn="tl" rotWithShape="0">
                    <a:srgbClr val="000000">
                      <a:alpha val="55000"/>
                    </a:srgbClr>
                  </a:outerShdw>
                </a:effectLst>
              </a:defRPr>
            </a:lvl1pPr>
            <a:extLst/>
          </a:lstStyle>
          <a:p>
            <a:r>
              <a:rPr lang="en-US" dirty="0" smtClean="0"/>
              <a:t>Click to edit Master title style</a:t>
            </a:r>
            <a:endParaRPr lang="en-US" dirty="0"/>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7" name="Date Placeholder 18"/>
          <p:cNvSpPr>
            <a:spLocks noGrp="1"/>
          </p:cNvSpPr>
          <p:nvPr>
            <p:ph type="dt" sz="half" idx="10"/>
          </p:nvPr>
        </p:nvSpPr>
        <p:spPr/>
        <p:txBody>
          <a:bodyPr/>
          <a:lstStyle>
            <a:lvl1pPr>
              <a:defRPr/>
            </a:lvl1pPr>
            <a:extLst/>
          </a:lstStyle>
          <a:p>
            <a:pPr>
              <a:defRPr/>
            </a:pPr>
            <a:endParaRPr lang="en-GB"/>
          </a:p>
        </p:txBody>
      </p:sp>
      <p:sp>
        <p:nvSpPr>
          <p:cNvPr id="8" name="Footer Placeholder 7"/>
          <p:cNvSpPr>
            <a:spLocks noGrp="1"/>
          </p:cNvSpPr>
          <p:nvPr>
            <p:ph type="ftr" sz="quarter" idx="11"/>
          </p:nvPr>
        </p:nvSpPr>
        <p:spPr/>
        <p:txBody>
          <a:bodyPr/>
          <a:lstStyle>
            <a:lvl1pPr>
              <a:defRPr/>
            </a:lvl1pPr>
            <a:extLst/>
          </a:lstStyle>
          <a:p>
            <a:pPr>
              <a:defRPr/>
            </a:pPr>
            <a:endParaRPr lang="en-GB"/>
          </a:p>
        </p:txBody>
      </p:sp>
      <p:sp>
        <p:nvSpPr>
          <p:cNvPr id="9" name="Slide Number Placeholder 10"/>
          <p:cNvSpPr>
            <a:spLocks noGrp="1"/>
          </p:cNvSpPr>
          <p:nvPr>
            <p:ph type="sldNum" sz="quarter" idx="12"/>
          </p:nvPr>
        </p:nvSpPr>
        <p:spPr/>
        <p:txBody>
          <a:bodyPr/>
          <a:lstStyle>
            <a:lvl1pPr>
              <a:defRPr/>
            </a:lvl1pPr>
            <a:extLst/>
          </a:lstStyle>
          <a:p>
            <a:pPr>
              <a:defRPr/>
            </a:pPr>
            <a:fld id="{1DE62E6C-82E0-4B6C-9BD7-B8CF86657AEA}"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endParaRPr lang="en-GB"/>
          </a:p>
        </p:txBody>
      </p:sp>
      <p:sp>
        <p:nvSpPr>
          <p:cNvPr id="6" name="Slide Number Placeholder 4"/>
          <p:cNvSpPr>
            <a:spLocks noGrp="1"/>
          </p:cNvSpPr>
          <p:nvPr>
            <p:ph type="sldNum" sz="quarter" idx="12"/>
          </p:nvPr>
        </p:nvSpPr>
        <p:spPr/>
        <p:txBody>
          <a:bodyPr/>
          <a:lstStyle>
            <a:lvl1pPr>
              <a:defRPr/>
            </a:lvl1pPr>
          </a:lstStyle>
          <a:p>
            <a:pPr>
              <a:defRPr/>
            </a:pPr>
            <a:fld id="{102403A7-CDA5-4CDA-AC7F-72267B40E18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endParaRPr lang="en-GB"/>
          </a:p>
        </p:txBody>
      </p:sp>
      <p:sp>
        <p:nvSpPr>
          <p:cNvPr id="6" name="Slide Number Placeholder 4"/>
          <p:cNvSpPr>
            <a:spLocks noGrp="1"/>
          </p:cNvSpPr>
          <p:nvPr>
            <p:ph type="sldNum" sz="quarter" idx="12"/>
          </p:nvPr>
        </p:nvSpPr>
        <p:spPr/>
        <p:txBody>
          <a:bodyPr/>
          <a:lstStyle>
            <a:lvl1pPr>
              <a:defRPr/>
            </a:lvl1pPr>
          </a:lstStyle>
          <a:p>
            <a:pPr>
              <a:defRPr/>
            </a:pPr>
            <a:fld id="{F095FDC2-2BF0-49DA-9317-BB69D346527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endParaRPr lang="en-GB"/>
          </a:p>
        </p:txBody>
      </p:sp>
      <p:sp>
        <p:nvSpPr>
          <p:cNvPr id="6" name="Slide Number Placeholder 4"/>
          <p:cNvSpPr>
            <a:spLocks noGrp="1"/>
          </p:cNvSpPr>
          <p:nvPr>
            <p:ph type="sldNum" sz="quarter" idx="12"/>
          </p:nvPr>
        </p:nvSpPr>
        <p:spPr/>
        <p:txBody>
          <a:bodyPr/>
          <a:lstStyle>
            <a:lvl1pPr>
              <a:defRPr/>
            </a:lvl1pPr>
          </a:lstStyle>
          <a:p>
            <a:pPr>
              <a:defRPr/>
            </a:pPr>
            <a:fld id="{B03A26E2-B1E9-4DE4-B752-B40CFC00635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4"/>
          <p:cNvSpPr/>
          <p:nvPr/>
        </p:nvSpPr>
        <p:spPr>
          <a:xfrm>
            <a:off x="419100" y="433388"/>
            <a:ext cx="8305800" cy="4341812"/>
          </a:xfrm>
          <a:prstGeom prst="roundRect">
            <a:avLst>
              <a:gd name="adj" fmla="val 2127"/>
            </a:avLst>
          </a:prstGeom>
          <a:solidFill>
            <a:schemeClr val="accent4">
              <a:lumMod val="20000"/>
              <a:lumOff val="80000"/>
            </a:schemeClr>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rgbClr val="7030A0"/>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GB"/>
          </a:p>
        </p:txBody>
      </p:sp>
      <p:sp>
        <p:nvSpPr>
          <p:cNvPr id="7" name="Footer Placeholder 4"/>
          <p:cNvSpPr>
            <a:spLocks noGrp="1"/>
          </p:cNvSpPr>
          <p:nvPr>
            <p:ph type="ftr" sz="quarter" idx="11"/>
          </p:nvPr>
        </p:nvSpPr>
        <p:spPr/>
        <p:txBody>
          <a:bodyPr/>
          <a:lstStyle>
            <a:lvl1pPr>
              <a:defRPr/>
            </a:lvl1pPr>
            <a:extLst/>
          </a:lstStyle>
          <a:p>
            <a:pPr>
              <a:defRPr/>
            </a:pPr>
            <a:endParaRPr lang="en-GB"/>
          </a:p>
        </p:txBody>
      </p:sp>
      <p:sp>
        <p:nvSpPr>
          <p:cNvPr id="8" name="Slide Number Placeholder 5"/>
          <p:cNvSpPr>
            <a:spLocks noGrp="1"/>
          </p:cNvSpPr>
          <p:nvPr>
            <p:ph type="sldNum" sz="quarter" idx="12"/>
          </p:nvPr>
        </p:nvSpPr>
        <p:spPr/>
        <p:txBody>
          <a:bodyPr/>
          <a:lstStyle>
            <a:lvl1pPr>
              <a:defRPr/>
            </a:lvl1pPr>
            <a:extLst/>
          </a:lstStyle>
          <a:p>
            <a:pPr>
              <a:defRPr/>
            </a:pPr>
            <a:fld id="{75E8C8EE-612C-437C-B05E-611FF6903623}"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endParaRPr lang="en-GB"/>
          </a:p>
        </p:txBody>
      </p:sp>
      <p:sp>
        <p:nvSpPr>
          <p:cNvPr id="7" name="Slide Number Placeholder 4"/>
          <p:cNvSpPr>
            <a:spLocks noGrp="1"/>
          </p:cNvSpPr>
          <p:nvPr>
            <p:ph type="sldNum" sz="quarter" idx="12"/>
          </p:nvPr>
        </p:nvSpPr>
        <p:spPr/>
        <p:txBody>
          <a:bodyPr/>
          <a:lstStyle>
            <a:lvl1pPr>
              <a:defRPr/>
            </a:lvl1pPr>
          </a:lstStyle>
          <a:p>
            <a:pPr>
              <a:defRPr/>
            </a:pPr>
            <a:fld id="{BBBACEAB-DFAC-4C56-8986-549A86DD52C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GB"/>
          </a:p>
        </p:txBody>
      </p:sp>
      <p:sp>
        <p:nvSpPr>
          <p:cNvPr id="8" name="Footer Placeholder 17"/>
          <p:cNvSpPr>
            <a:spLocks noGrp="1"/>
          </p:cNvSpPr>
          <p:nvPr>
            <p:ph type="ftr" sz="quarter" idx="11"/>
          </p:nvPr>
        </p:nvSpPr>
        <p:spPr/>
        <p:txBody>
          <a:bodyPr/>
          <a:lstStyle>
            <a:lvl1pPr>
              <a:defRPr/>
            </a:lvl1pPr>
          </a:lstStyle>
          <a:p>
            <a:pPr>
              <a:defRPr/>
            </a:pPr>
            <a:endParaRPr lang="en-GB"/>
          </a:p>
        </p:txBody>
      </p:sp>
      <p:sp>
        <p:nvSpPr>
          <p:cNvPr id="9" name="Slide Number Placeholder 4"/>
          <p:cNvSpPr>
            <a:spLocks noGrp="1"/>
          </p:cNvSpPr>
          <p:nvPr>
            <p:ph type="sldNum" sz="quarter" idx="12"/>
          </p:nvPr>
        </p:nvSpPr>
        <p:spPr/>
        <p:txBody>
          <a:bodyPr/>
          <a:lstStyle>
            <a:lvl1pPr>
              <a:defRPr/>
            </a:lvl1pPr>
          </a:lstStyle>
          <a:p>
            <a:pPr>
              <a:defRPr/>
            </a:pPr>
            <a:fld id="{33DCE645-3C49-4867-9875-A54B5C55540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GB"/>
          </a:p>
        </p:txBody>
      </p:sp>
      <p:sp>
        <p:nvSpPr>
          <p:cNvPr id="4" name="Footer Placeholder 17"/>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a:lvl1pPr>
          </a:lstStyle>
          <a:p>
            <a:pPr>
              <a:defRPr/>
            </a:pPr>
            <a:fld id="{1EF115AF-C08B-472E-9091-D6523570E58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GB"/>
          </a:p>
        </p:txBody>
      </p:sp>
      <p:sp>
        <p:nvSpPr>
          <p:cNvPr id="4" name="Footer Placeholder 2"/>
          <p:cNvSpPr>
            <a:spLocks noGrp="1"/>
          </p:cNvSpPr>
          <p:nvPr>
            <p:ph type="ftr" sz="quarter" idx="11"/>
          </p:nvPr>
        </p:nvSpPr>
        <p:spPr/>
        <p:txBody>
          <a:bodyPr/>
          <a:lstStyle>
            <a:lvl1pPr>
              <a:defRPr/>
            </a:lvl1pPr>
            <a:extLst/>
          </a:lstStyle>
          <a:p>
            <a:pPr>
              <a:defRPr/>
            </a:pPr>
            <a:endParaRPr lang="en-GB"/>
          </a:p>
        </p:txBody>
      </p:sp>
      <p:sp>
        <p:nvSpPr>
          <p:cNvPr id="5" name="Slide Number Placeholder 3"/>
          <p:cNvSpPr>
            <a:spLocks noGrp="1"/>
          </p:cNvSpPr>
          <p:nvPr>
            <p:ph type="sldNum" sz="quarter" idx="12"/>
          </p:nvPr>
        </p:nvSpPr>
        <p:spPr/>
        <p:txBody>
          <a:bodyPr/>
          <a:lstStyle>
            <a:lvl1pPr>
              <a:defRPr/>
            </a:lvl1pPr>
            <a:extLst/>
          </a:lstStyle>
          <a:p>
            <a:pPr>
              <a:defRPr/>
            </a:pPr>
            <a:fld id="{80DB34DF-F4B6-4331-8D11-286C6618630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endParaRPr lang="en-GB"/>
          </a:p>
        </p:txBody>
      </p:sp>
      <p:sp>
        <p:nvSpPr>
          <p:cNvPr id="7" name="Slide Number Placeholder 4"/>
          <p:cNvSpPr>
            <a:spLocks noGrp="1"/>
          </p:cNvSpPr>
          <p:nvPr>
            <p:ph type="sldNum" sz="quarter" idx="12"/>
          </p:nvPr>
        </p:nvSpPr>
        <p:spPr/>
        <p:txBody>
          <a:bodyPr/>
          <a:lstStyle>
            <a:lvl1pPr>
              <a:defRPr/>
            </a:lvl1pPr>
          </a:lstStyle>
          <a:p>
            <a:pPr>
              <a:defRPr/>
            </a:pPr>
            <a:fld id="{6737FF21-9CA0-47C2-BE51-9BD82D40ADA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GB"/>
          </a:p>
        </p:txBody>
      </p:sp>
      <p:sp>
        <p:nvSpPr>
          <p:cNvPr id="8" name="Footer Placeholder 5"/>
          <p:cNvSpPr>
            <a:spLocks noGrp="1"/>
          </p:cNvSpPr>
          <p:nvPr>
            <p:ph type="ftr" sz="quarter" idx="11"/>
          </p:nvPr>
        </p:nvSpPr>
        <p:spPr/>
        <p:txBody>
          <a:bodyPr/>
          <a:lstStyle>
            <a:lvl1pPr>
              <a:defRPr/>
            </a:lvl1pPr>
            <a:extLst/>
          </a:lstStyle>
          <a:p>
            <a:pPr>
              <a:defRPr/>
            </a:pPr>
            <a:endParaRPr lang="en-GB"/>
          </a:p>
        </p:txBody>
      </p:sp>
      <p:sp>
        <p:nvSpPr>
          <p:cNvPr id="9" name="Slide Number Placeholder 6"/>
          <p:cNvSpPr>
            <a:spLocks noGrp="1"/>
          </p:cNvSpPr>
          <p:nvPr>
            <p:ph type="sldNum" sz="quarter" idx="12"/>
          </p:nvPr>
        </p:nvSpPr>
        <p:spPr/>
        <p:txBody>
          <a:bodyPr/>
          <a:lstStyle>
            <a:lvl1pPr>
              <a:defRPr/>
            </a:lvl1pPr>
            <a:extLst/>
          </a:lstStyle>
          <a:p>
            <a:pPr>
              <a:defRPr/>
            </a:pPr>
            <a:fld id="{68F8F7C2-F7C8-44D5-B6AE-884E4DE1BAC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419100" y="433388"/>
            <a:ext cx="8305800" cy="5486400"/>
          </a:xfrm>
          <a:prstGeom prst="roundRect">
            <a:avLst>
              <a:gd name="adj" fmla="val 2127"/>
            </a:avLst>
          </a:prstGeom>
          <a:solidFill>
            <a:schemeClr val="accent4">
              <a:lumMod val="20000"/>
              <a:lumOff val="80000"/>
            </a:schemeClr>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dirty="0" smtClean="0"/>
              <a:t>Click to edit Master title style</a:t>
            </a:r>
            <a:endParaRPr lang="en-US" dirty="0"/>
          </a:p>
        </p:txBody>
      </p:sp>
      <p:sp>
        <p:nvSpPr>
          <p:cNvPr id="1029"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GB"/>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GB"/>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7F474500-339C-4069-8A74-A2AAADC996C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30" r:id="rId1"/>
    <p:sldLayoutId id="2147483823" r:id="rId2"/>
    <p:sldLayoutId id="2147483831" r:id="rId3"/>
    <p:sldLayoutId id="2147483824" r:id="rId4"/>
    <p:sldLayoutId id="2147483825" r:id="rId5"/>
    <p:sldLayoutId id="2147483826" r:id="rId6"/>
    <p:sldLayoutId id="2147483832" r:id="rId7"/>
    <p:sldLayoutId id="2147483827" r:id="rId8"/>
    <p:sldLayoutId id="2147483833" r:id="rId9"/>
    <p:sldLayoutId id="2147483828" r:id="rId10"/>
    <p:sldLayoutId id="2147483829" r:id="rId11"/>
  </p:sldLayoutIdLst>
  <p:txStyles>
    <p:titleStyle>
      <a:lvl1pPr algn="l" rtl="0" eaLnBrk="0" fontAlgn="base" hangingPunct="0">
        <a:spcBef>
          <a:spcPct val="0"/>
        </a:spcBef>
        <a:spcAft>
          <a:spcPct val="0"/>
        </a:spcAft>
        <a:defRPr sz="3600" b="1" kern="1200">
          <a:solidFill>
            <a:srgbClr val="7030A0"/>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7030A0"/>
          </a:solidFill>
          <a:latin typeface="Verdana" pitchFamily="34" charset="0"/>
        </a:defRPr>
      </a:lvl2pPr>
      <a:lvl3pPr algn="l" rtl="0" eaLnBrk="0" fontAlgn="base" hangingPunct="0">
        <a:spcBef>
          <a:spcPct val="0"/>
        </a:spcBef>
        <a:spcAft>
          <a:spcPct val="0"/>
        </a:spcAft>
        <a:defRPr sz="3600" b="1">
          <a:solidFill>
            <a:srgbClr val="7030A0"/>
          </a:solidFill>
          <a:latin typeface="Verdana" pitchFamily="34" charset="0"/>
        </a:defRPr>
      </a:lvl3pPr>
      <a:lvl4pPr algn="l" rtl="0" eaLnBrk="0" fontAlgn="base" hangingPunct="0">
        <a:spcBef>
          <a:spcPct val="0"/>
        </a:spcBef>
        <a:spcAft>
          <a:spcPct val="0"/>
        </a:spcAft>
        <a:defRPr sz="3600" b="1">
          <a:solidFill>
            <a:srgbClr val="7030A0"/>
          </a:solidFill>
          <a:latin typeface="Verdana" pitchFamily="34" charset="0"/>
        </a:defRPr>
      </a:lvl4pPr>
      <a:lvl5pPr algn="l" rtl="0" eaLnBrk="0" fontAlgn="base" hangingPunct="0">
        <a:spcBef>
          <a:spcPct val="0"/>
        </a:spcBef>
        <a:spcAft>
          <a:spcPct val="0"/>
        </a:spcAft>
        <a:defRPr sz="3600" b="1">
          <a:solidFill>
            <a:srgbClr val="7030A0"/>
          </a:solidFill>
          <a:latin typeface="Verdana" pitchFamily="34" charset="0"/>
        </a:defRPr>
      </a:lvl5pPr>
      <a:lvl6pPr marL="457200" algn="l" rtl="0" fontAlgn="base">
        <a:spcBef>
          <a:spcPct val="0"/>
        </a:spcBef>
        <a:spcAft>
          <a:spcPct val="0"/>
        </a:spcAft>
        <a:defRPr sz="3600" b="1">
          <a:solidFill>
            <a:srgbClr val="7030A0"/>
          </a:solidFill>
          <a:latin typeface="Verdana" pitchFamily="34" charset="0"/>
        </a:defRPr>
      </a:lvl6pPr>
      <a:lvl7pPr marL="914400" algn="l" rtl="0" fontAlgn="base">
        <a:spcBef>
          <a:spcPct val="0"/>
        </a:spcBef>
        <a:spcAft>
          <a:spcPct val="0"/>
        </a:spcAft>
        <a:defRPr sz="3600" b="1">
          <a:solidFill>
            <a:srgbClr val="7030A0"/>
          </a:solidFill>
          <a:latin typeface="Verdana" pitchFamily="34" charset="0"/>
        </a:defRPr>
      </a:lvl7pPr>
      <a:lvl8pPr marL="1371600" algn="l" rtl="0" fontAlgn="base">
        <a:spcBef>
          <a:spcPct val="0"/>
        </a:spcBef>
        <a:spcAft>
          <a:spcPct val="0"/>
        </a:spcAft>
        <a:defRPr sz="3600" b="1">
          <a:solidFill>
            <a:srgbClr val="7030A0"/>
          </a:solidFill>
          <a:latin typeface="Verdana" pitchFamily="34" charset="0"/>
        </a:defRPr>
      </a:lvl8pPr>
      <a:lvl9pPr marL="1828800" algn="l" rtl="0" fontAlgn="base">
        <a:spcBef>
          <a:spcPct val="0"/>
        </a:spcBef>
        <a:spcAft>
          <a:spcPct val="0"/>
        </a:spcAft>
        <a:defRPr sz="3600" b="1">
          <a:solidFill>
            <a:srgbClr val="7030A0"/>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go.galegroup.com/ps/retrieve.do?sgHitCountType=None&amp;sort=DA-SORT&amp;inPS=true&amp;prodId=GPS&amp;userGroupName=west&amp;tabID=T003&amp;searchId=R1&amp;resultListType=RESULT_LIST&amp;contentSegment=&amp;searchType=AdvancedSearchForm&amp;currentPosition=5&amp;contentSet=GALE|A210242645&amp;&am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7224" y="2143116"/>
            <a:ext cx="7855933" cy="2554545"/>
          </a:xfrm>
          <a:prstGeom prst="rect">
            <a:avLst/>
          </a:prstGeom>
          <a:noFill/>
        </p:spPr>
        <p:txBody>
          <a:bodyPr wrap="none">
            <a:spAutoFit/>
          </a:bodyPr>
          <a:lstStyle/>
          <a:p>
            <a:pPr algn="r">
              <a:defRPr/>
            </a:pPr>
            <a:r>
              <a:rPr lang="en-GB" sz="8000" b="1" dirty="0">
                <a:ln w="900" cmpd="sng">
                  <a:solidFill>
                    <a:srgbClr val="5A2781">
                      <a:alpha val="55000"/>
                    </a:srgbClr>
                  </a:solidFill>
                  <a:prstDash val="solid"/>
                </a:ln>
                <a:solidFill>
                  <a:srgbClr val="7030A0"/>
                </a:solidFill>
                <a:latin typeface="Arial Rounded MT Bold" pitchFamily="34" charset="0"/>
              </a:rPr>
              <a:t>Plagiarism and </a:t>
            </a:r>
          </a:p>
          <a:p>
            <a:pPr algn="r">
              <a:defRPr/>
            </a:pPr>
            <a:r>
              <a:rPr lang="en-GB" sz="8000" b="1" dirty="0">
                <a:ln w="900" cmpd="sng">
                  <a:solidFill>
                    <a:srgbClr val="5A2781">
                      <a:alpha val="55000"/>
                    </a:srgbClr>
                  </a:solidFill>
                  <a:prstDash val="solid"/>
                </a:ln>
                <a:solidFill>
                  <a:srgbClr val="7030A0"/>
                </a:solidFill>
                <a:latin typeface="Arial Rounded MT Bold" pitchFamily="34" charset="0"/>
              </a:rPr>
              <a:t>Referencing</a:t>
            </a:r>
            <a:endParaRPr lang="en-GB" sz="8000" b="1" dirty="0">
              <a:ln w="900" cmpd="sng">
                <a:solidFill>
                  <a:srgbClr val="5A2781">
                    <a:alpha val="55000"/>
                  </a:srgbClr>
                </a:solidFill>
                <a:prstDash val="solid"/>
              </a:ln>
              <a:solidFill>
                <a:srgbClr val="7030A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14375" y="1357313"/>
            <a:ext cx="7772400" cy="4395787"/>
          </a:xfrm>
        </p:spPr>
        <p:txBody>
          <a:bodyPr>
            <a:normAutofit/>
          </a:bodyPr>
          <a:lstStyle/>
          <a:p>
            <a:pPr marL="548640" lvl="1" indent="-201168" eaLnBrk="1" fontAlgn="auto" hangingPunct="1">
              <a:spcAft>
                <a:spcPts val="0"/>
              </a:spcAft>
              <a:buFontTx/>
              <a:buNone/>
              <a:defRPr/>
            </a:pPr>
            <a:r>
              <a:rPr lang="en-GB" sz="3600" dirty="0" smtClean="0">
                <a:solidFill>
                  <a:schemeClr val="accent4">
                    <a:lumMod val="75000"/>
                  </a:schemeClr>
                </a:solidFill>
                <a:latin typeface="Arial Rounded MT Bold" pitchFamily="34" charset="0"/>
              </a:rPr>
              <a:t>	The famous Mayan site in </a:t>
            </a:r>
            <a:r>
              <a:rPr lang="en-GB" sz="3600" dirty="0" err="1" smtClean="0">
                <a:solidFill>
                  <a:schemeClr val="accent4">
                    <a:lumMod val="75000"/>
                  </a:schemeClr>
                </a:solidFill>
                <a:latin typeface="Arial Rounded MT Bold" pitchFamily="34" charset="0"/>
              </a:rPr>
              <a:t>Chich</a:t>
            </a:r>
            <a:r>
              <a:rPr lang="en-GB" sz="3600" dirty="0" err="1" smtClean="0">
                <a:solidFill>
                  <a:schemeClr val="accent4">
                    <a:lumMod val="75000"/>
                  </a:schemeClr>
                </a:solidFill>
                <a:latin typeface="Arial Rounded MT Bold" pitchFamily="34" charset="0"/>
                <a:cs typeface="Arial" charset="0"/>
              </a:rPr>
              <a:t>é</a:t>
            </a:r>
            <a:r>
              <a:rPr lang="en-GB" sz="3600" dirty="0" err="1" smtClean="0">
                <a:solidFill>
                  <a:schemeClr val="accent4">
                    <a:lumMod val="75000"/>
                  </a:schemeClr>
                </a:solidFill>
                <a:latin typeface="Arial Rounded MT Bold" pitchFamily="34" charset="0"/>
              </a:rPr>
              <a:t>n</a:t>
            </a:r>
            <a:r>
              <a:rPr lang="en-GB" sz="3600" dirty="0" smtClean="0">
                <a:solidFill>
                  <a:schemeClr val="accent4">
                    <a:lumMod val="75000"/>
                  </a:schemeClr>
                </a:solidFill>
                <a:latin typeface="Arial Rounded MT Bold" pitchFamily="34" charset="0"/>
              </a:rPr>
              <a:t> </a:t>
            </a:r>
            <a:r>
              <a:rPr lang="en-GB" sz="3600" dirty="0" err="1" smtClean="0">
                <a:solidFill>
                  <a:schemeClr val="accent4">
                    <a:lumMod val="75000"/>
                  </a:schemeClr>
                </a:solidFill>
                <a:latin typeface="Arial Rounded MT Bold" pitchFamily="34" charset="0"/>
              </a:rPr>
              <a:t>Itz</a:t>
            </a:r>
            <a:r>
              <a:rPr lang="en-GB" sz="3600" dirty="0" err="1" smtClean="0">
                <a:solidFill>
                  <a:schemeClr val="accent4">
                    <a:lumMod val="75000"/>
                  </a:schemeClr>
                </a:solidFill>
                <a:latin typeface="Arial Rounded MT Bold" pitchFamily="34" charset="0"/>
                <a:cs typeface="Arial" charset="0"/>
              </a:rPr>
              <a:t>á</a:t>
            </a:r>
            <a:r>
              <a:rPr lang="en-GB" sz="3600" dirty="0" smtClean="0">
                <a:solidFill>
                  <a:schemeClr val="accent4">
                    <a:lumMod val="75000"/>
                  </a:schemeClr>
                </a:solidFill>
                <a:latin typeface="Arial Rounded MT Bold" pitchFamily="34" charset="0"/>
              </a:rPr>
              <a:t> is described as being one of the main attractions of Mexico and worth an even longer visit (</a:t>
            </a:r>
            <a:r>
              <a:rPr lang="en-GB" sz="3600" dirty="0" err="1" smtClean="0">
                <a:solidFill>
                  <a:schemeClr val="accent4">
                    <a:lumMod val="75000"/>
                  </a:schemeClr>
                </a:solidFill>
                <a:latin typeface="Arial Rounded MT Bold" pitchFamily="34" charset="0"/>
              </a:rPr>
              <a:t>Kohnstamm</a:t>
            </a:r>
            <a:r>
              <a:rPr lang="en-GB" sz="3600" dirty="0" smtClean="0">
                <a:solidFill>
                  <a:schemeClr val="accent4">
                    <a:lumMod val="75000"/>
                  </a:schemeClr>
                </a:solidFill>
                <a:latin typeface="Arial Rounded MT Bold" pitchFamily="34" charset="0"/>
              </a:rPr>
              <a:t>, 2004). </a:t>
            </a:r>
          </a:p>
          <a:p>
            <a:pPr marL="265176" indent="-265176" eaLnBrk="1" fontAlgn="auto" hangingPunct="1">
              <a:spcAft>
                <a:spcPts val="0"/>
              </a:spcAft>
              <a:buFont typeface="Wingdings 2"/>
              <a:buChar char=""/>
              <a:defRPr/>
            </a:pPr>
            <a:endParaRPr lang="en-GB" sz="3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8875" y="2357438"/>
            <a:ext cx="4711700" cy="1050925"/>
          </a:xfrm>
        </p:spPr>
        <p:txBody>
          <a:bodyPr/>
          <a:lstStyle/>
          <a:p>
            <a:pPr>
              <a:defRPr/>
            </a:pPr>
            <a:r>
              <a:rPr lang="en-GB" sz="6000" dirty="0" smtClean="0">
                <a:latin typeface="Arial Rounded MT Bold" pitchFamily="34" charset="0"/>
              </a:rPr>
              <a:t>Websites?</a:t>
            </a:r>
            <a:endParaRPr lang="en-GB" sz="6000" dirty="0">
              <a:latin typeface="Arial Rounded MT Bold"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571472" y="815992"/>
            <a:ext cx="7929618" cy="5113338"/>
          </a:xfrm>
        </p:spPr>
        <p:txBody>
          <a:bodyPr/>
          <a:lstStyle/>
          <a:p>
            <a:pPr>
              <a:buFont typeface="Wingdings 2" pitchFamily="18" charset="2"/>
              <a:buNone/>
            </a:pPr>
            <a:r>
              <a:rPr lang="en-GB" sz="3600" dirty="0" smtClean="0">
                <a:solidFill>
                  <a:schemeClr val="accent4">
                    <a:lumMod val="75000"/>
                  </a:schemeClr>
                </a:solidFill>
                <a:latin typeface="Arial Rounded MT Bold" pitchFamily="34" charset="0"/>
              </a:rPr>
              <a:t>	</a:t>
            </a:r>
            <a:r>
              <a:rPr lang="en-GB" sz="3300" dirty="0" smtClean="0">
                <a:solidFill>
                  <a:schemeClr val="accent4">
                    <a:lumMod val="75000"/>
                  </a:schemeClr>
                </a:solidFill>
                <a:latin typeface="Arial Rounded MT Bold" pitchFamily="34" charset="0"/>
              </a:rPr>
              <a:t>Like many large companies, </a:t>
            </a:r>
            <a:r>
              <a:rPr lang="en-GB" sz="3300" dirty="0" err="1" smtClean="0">
                <a:solidFill>
                  <a:schemeClr val="accent4">
                    <a:lumMod val="75000"/>
                  </a:schemeClr>
                </a:solidFill>
                <a:latin typeface="Arial Rounded MT Bold" pitchFamily="34" charset="0"/>
              </a:rPr>
              <a:t>Ikea</a:t>
            </a:r>
            <a:r>
              <a:rPr lang="en-GB" sz="3300" dirty="0" smtClean="0">
                <a:solidFill>
                  <a:schemeClr val="accent4">
                    <a:lumMod val="75000"/>
                  </a:schemeClr>
                </a:solidFill>
                <a:latin typeface="Arial Rounded MT Bold" pitchFamily="34" charset="0"/>
              </a:rPr>
              <a:t> has a programme of social initiatives, for instance this year “it will spend about $163m on grassroots development programs in India alone, and has been working with agencies like the United Nations Development Programme and </a:t>
            </a:r>
            <a:r>
              <a:rPr lang="en-GB" sz="3300" dirty="0" err="1" smtClean="0">
                <a:solidFill>
                  <a:schemeClr val="accent4">
                    <a:lumMod val="75000"/>
                  </a:schemeClr>
                </a:solidFill>
                <a:latin typeface="Arial Rounded MT Bold" pitchFamily="34" charset="0"/>
              </a:rPr>
              <a:t>Unicef</a:t>
            </a:r>
            <a:r>
              <a:rPr lang="en-GB" sz="3300" dirty="0" smtClean="0">
                <a:solidFill>
                  <a:schemeClr val="accent4">
                    <a:lumMod val="75000"/>
                  </a:schemeClr>
                </a:solidFill>
                <a:latin typeface="Arial Rounded MT Bold" pitchFamily="34" charset="0"/>
              </a:rPr>
              <a:t>” (</a:t>
            </a:r>
            <a:r>
              <a:rPr lang="en-GB" sz="3300" dirty="0" err="1" smtClean="0">
                <a:solidFill>
                  <a:schemeClr val="accent4">
                    <a:lumMod val="75000"/>
                  </a:schemeClr>
                </a:solidFill>
                <a:latin typeface="Arial Rounded MT Bold" pitchFamily="34" charset="0"/>
              </a:rPr>
              <a:t>Dutt</a:t>
            </a:r>
            <a:r>
              <a:rPr lang="en-GB" sz="3300" dirty="0" smtClean="0">
                <a:solidFill>
                  <a:schemeClr val="accent4">
                    <a:lumMod val="75000"/>
                  </a:schemeClr>
                </a:solidFill>
                <a:latin typeface="Arial Rounded MT Bold" pitchFamily="34" charset="0"/>
              </a:rPr>
              <a:t>, 2010).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1928813"/>
            <a:ext cx="7643813" cy="1622425"/>
          </a:xfrm>
        </p:spPr>
        <p:txBody>
          <a:bodyPr>
            <a:normAutofit fontScale="90000"/>
          </a:bodyPr>
          <a:lstStyle/>
          <a:p>
            <a:pPr algn="ctr">
              <a:defRPr/>
            </a:pPr>
            <a:r>
              <a:rPr lang="en-GB" sz="6000" dirty="0" smtClean="0">
                <a:latin typeface="Arial Rounded MT Bold" pitchFamily="34" charset="0"/>
              </a:rPr>
              <a:t>What do you include in a bibliography?</a:t>
            </a:r>
            <a:endParaRPr lang="en-GB" sz="6000" dirty="0">
              <a:latin typeface="Arial Rounded MT Bold" pitchFamily="34" charset="0"/>
            </a:endParaRPr>
          </a:p>
        </p:txBody>
      </p:sp>
      <p:sp>
        <p:nvSpPr>
          <p:cNvPr id="3" name="TextBox 2"/>
          <p:cNvSpPr txBox="1">
            <a:spLocks noChangeArrowheads="1"/>
          </p:cNvSpPr>
          <p:nvPr/>
        </p:nvSpPr>
        <p:spPr bwMode="auto">
          <a:xfrm>
            <a:off x="857250" y="4214813"/>
            <a:ext cx="7858125" cy="1200150"/>
          </a:xfrm>
          <a:prstGeom prst="rect">
            <a:avLst/>
          </a:prstGeom>
          <a:noFill/>
          <a:ln w="9525">
            <a:noFill/>
            <a:miter lim="800000"/>
            <a:headEnd/>
            <a:tailEnd/>
          </a:ln>
        </p:spPr>
        <p:txBody>
          <a:bodyPr>
            <a:spAutoFit/>
          </a:bodyPr>
          <a:lstStyle/>
          <a:p>
            <a:r>
              <a:rPr lang="en-GB">
                <a:solidFill>
                  <a:srgbClr val="5A2781"/>
                </a:solidFill>
                <a:latin typeface="Arial" charset="0"/>
              </a:rPr>
              <a:t>Armstrong, D. (1996) </a:t>
            </a:r>
            <a:r>
              <a:rPr lang="en-GB" b="1">
                <a:solidFill>
                  <a:srgbClr val="5A2781"/>
                </a:solidFill>
                <a:latin typeface="Arial" charset="0"/>
              </a:rPr>
              <a:t>From Versailles to Maastricht</a:t>
            </a:r>
            <a:r>
              <a:rPr lang="en-GB">
                <a:solidFill>
                  <a:srgbClr val="5A2781"/>
                </a:solidFill>
                <a:latin typeface="Arial" charset="0"/>
              </a:rPr>
              <a:t>.  Basingstoke: MacMillan.</a:t>
            </a:r>
          </a:p>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0"/>
          <p:cNvSpPr txBox="1">
            <a:spLocks noChangeArrowheads="1"/>
          </p:cNvSpPr>
          <p:nvPr/>
        </p:nvSpPr>
        <p:spPr bwMode="auto">
          <a:xfrm>
            <a:off x="827088" y="1628775"/>
            <a:ext cx="7489825" cy="457200"/>
          </a:xfrm>
          <a:prstGeom prst="rect">
            <a:avLst/>
          </a:prstGeom>
          <a:noFill/>
          <a:ln w="9525">
            <a:noFill/>
            <a:miter lim="800000"/>
            <a:headEnd/>
            <a:tailEnd/>
          </a:ln>
        </p:spPr>
        <p:txBody>
          <a:bodyPr>
            <a:spAutoFit/>
          </a:bodyPr>
          <a:lstStyle/>
          <a:p>
            <a:pPr>
              <a:spcBef>
                <a:spcPct val="50000"/>
              </a:spcBef>
            </a:pPr>
            <a:endParaRPr lang="en-US"/>
          </a:p>
        </p:txBody>
      </p:sp>
      <p:sp>
        <p:nvSpPr>
          <p:cNvPr id="17411" name="Text Box 11"/>
          <p:cNvSpPr txBox="1">
            <a:spLocks noChangeArrowheads="1"/>
          </p:cNvSpPr>
          <p:nvPr/>
        </p:nvSpPr>
        <p:spPr bwMode="auto">
          <a:xfrm>
            <a:off x="714348" y="1571625"/>
            <a:ext cx="7643865" cy="4708981"/>
          </a:xfrm>
          <a:prstGeom prst="rect">
            <a:avLst/>
          </a:prstGeom>
          <a:noFill/>
          <a:ln w="9525">
            <a:noFill/>
            <a:miter lim="800000"/>
            <a:headEnd/>
            <a:tailEnd/>
          </a:ln>
        </p:spPr>
        <p:txBody>
          <a:bodyPr wrap="square">
            <a:spAutoFit/>
          </a:bodyPr>
          <a:lstStyle/>
          <a:p>
            <a:r>
              <a:rPr lang="en-GB" dirty="0" smtClean="0">
                <a:solidFill>
                  <a:srgbClr val="5A2781"/>
                </a:solidFill>
                <a:latin typeface="Arial" charset="0"/>
              </a:rPr>
              <a:t>Browning, G. (2003) </a:t>
            </a:r>
            <a:r>
              <a:rPr lang="en-GB" b="1" dirty="0" smtClean="0">
                <a:solidFill>
                  <a:srgbClr val="5A2781"/>
                </a:solidFill>
                <a:latin typeface="Arial" charset="0"/>
              </a:rPr>
              <a:t>Grass roots management</a:t>
            </a:r>
            <a:r>
              <a:rPr lang="en-GB" dirty="0" smtClean="0">
                <a:solidFill>
                  <a:srgbClr val="5A2781"/>
                </a:solidFill>
                <a:latin typeface="Arial" charset="0"/>
              </a:rPr>
              <a:t>.  Harlow: Pearson Education.</a:t>
            </a:r>
            <a:endParaRPr lang="en-GB" dirty="0">
              <a:solidFill>
                <a:srgbClr val="5A2781"/>
              </a:solidFill>
              <a:latin typeface="Arial" charset="0"/>
            </a:endParaRPr>
          </a:p>
          <a:p>
            <a:endParaRPr lang="en-GB" dirty="0">
              <a:solidFill>
                <a:srgbClr val="5A2781"/>
              </a:solidFill>
              <a:latin typeface="Arial" charset="0"/>
            </a:endParaRPr>
          </a:p>
          <a:p>
            <a:r>
              <a:rPr lang="en-GB" dirty="0" err="1" smtClean="0">
                <a:solidFill>
                  <a:srgbClr val="5A2781"/>
                </a:solidFill>
                <a:latin typeface="Arial" charset="0"/>
              </a:rPr>
              <a:t>Grewal</a:t>
            </a:r>
            <a:r>
              <a:rPr lang="en-GB" dirty="0" smtClean="0">
                <a:solidFill>
                  <a:srgbClr val="5A2781"/>
                </a:solidFill>
                <a:latin typeface="Arial" charset="0"/>
              </a:rPr>
              <a:t>, D. </a:t>
            </a:r>
            <a:r>
              <a:rPr lang="en-GB" dirty="0">
                <a:solidFill>
                  <a:srgbClr val="5A2781"/>
                </a:solidFill>
                <a:latin typeface="Arial" charset="0"/>
              </a:rPr>
              <a:t>and </a:t>
            </a:r>
            <a:r>
              <a:rPr lang="en-GB" dirty="0" smtClean="0">
                <a:solidFill>
                  <a:srgbClr val="5A2781"/>
                </a:solidFill>
                <a:latin typeface="Arial" charset="0"/>
              </a:rPr>
              <a:t>Levy, </a:t>
            </a:r>
            <a:r>
              <a:rPr lang="en-GB" dirty="0">
                <a:solidFill>
                  <a:srgbClr val="5A2781"/>
                </a:solidFill>
                <a:latin typeface="Arial" charset="0"/>
              </a:rPr>
              <a:t>M</a:t>
            </a:r>
            <a:r>
              <a:rPr lang="en-GB" dirty="0" smtClean="0">
                <a:solidFill>
                  <a:srgbClr val="5A2781"/>
                </a:solidFill>
                <a:latin typeface="Arial" charset="0"/>
              </a:rPr>
              <a:t>. (2012) </a:t>
            </a:r>
            <a:r>
              <a:rPr lang="en-GB" b="1" dirty="0" smtClean="0">
                <a:solidFill>
                  <a:srgbClr val="5A2781"/>
                </a:solidFill>
                <a:latin typeface="Arial" charset="0"/>
              </a:rPr>
              <a:t>Marketing</a:t>
            </a:r>
            <a:r>
              <a:rPr lang="en-GB" dirty="0" smtClean="0">
                <a:solidFill>
                  <a:srgbClr val="5A2781"/>
                </a:solidFill>
                <a:latin typeface="Arial" charset="0"/>
              </a:rPr>
              <a:t>. 3rd </a:t>
            </a:r>
            <a:r>
              <a:rPr lang="en-GB" dirty="0">
                <a:solidFill>
                  <a:srgbClr val="5A2781"/>
                </a:solidFill>
                <a:latin typeface="Arial" charset="0"/>
              </a:rPr>
              <a:t>ed. </a:t>
            </a:r>
            <a:r>
              <a:rPr lang="en-GB" dirty="0" smtClean="0">
                <a:solidFill>
                  <a:srgbClr val="5A2781"/>
                </a:solidFill>
                <a:latin typeface="Arial" charset="0"/>
              </a:rPr>
              <a:t>New York: McGraw Hill.</a:t>
            </a:r>
            <a:endParaRPr lang="en-GB" dirty="0">
              <a:solidFill>
                <a:srgbClr val="5A2781"/>
              </a:solidFill>
              <a:latin typeface="Arial" charset="0"/>
            </a:endParaRPr>
          </a:p>
          <a:p>
            <a:endParaRPr lang="en-GB" dirty="0">
              <a:solidFill>
                <a:srgbClr val="5A2781"/>
              </a:solidFill>
              <a:latin typeface="Arial" charset="0"/>
            </a:endParaRPr>
          </a:p>
          <a:p>
            <a:r>
              <a:rPr lang="en-GB" dirty="0" smtClean="0">
                <a:solidFill>
                  <a:srgbClr val="5A2781"/>
                </a:solidFill>
                <a:latin typeface="Arial" charset="0"/>
              </a:rPr>
              <a:t>McVeigh, K. </a:t>
            </a:r>
            <a:r>
              <a:rPr lang="en-GB" dirty="0">
                <a:solidFill>
                  <a:srgbClr val="5A2781"/>
                </a:solidFill>
                <a:latin typeface="Arial" charset="0"/>
              </a:rPr>
              <a:t>(</a:t>
            </a:r>
            <a:r>
              <a:rPr lang="en-GB" dirty="0" smtClean="0">
                <a:solidFill>
                  <a:srgbClr val="5A2781"/>
                </a:solidFill>
                <a:latin typeface="Arial" charset="0"/>
              </a:rPr>
              <a:t>2011) </a:t>
            </a:r>
            <a:r>
              <a:rPr lang="en-US" b="1" dirty="0" smtClean="0">
                <a:solidFill>
                  <a:srgbClr val="5A2781"/>
                </a:solidFill>
                <a:latin typeface="Arial" pitchFamily="34" charset="0"/>
                <a:cs typeface="Arial" pitchFamily="34" charset="0"/>
              </a:rPr>
              <a:t>Disabled marchers turn out in thousands for benefits protest.</a:t>
            </a:r>
            <a:r>
              <a:rPr lang="en-GB" dirty="0" smtClean="0">
                <a:solidFill>
                  <a:srgbClr val="5A2781"/>
                </a:solidFill>
                <a:latin typeface="Arial" charset="0"/>
              </a:rPr>
              <a:t> </a:t>
            </a:r>
            <a:r>
              <a:rPr lang="en-GB" dirty="0">
                <a:solidFill>
                  <a:srgbClr val="5A2781"/>
                </a:solidFill>
                <a:latin typeface="Arial" charset="0"/>
              </a:rPr>
              <a:t>Available from: </a:t>
            </a:r>
            <a:r>
              <a:rPr lang="en-GB" dirty="0" smtClean="0">
                <a:solidFill>
                  <a:srgbClr val="5A2781"/>
                </a:solidFill>
                <a:latin typeface="Arial" charset="0"/>
              </a:rPr>
              <a:t>http://www.guardian.co.uk/society/2011/may/11/disabled-marchers-thousands-benefits-protest (</a:t>
            </a:r>
            <a:r>
              <a:rPr lang="en-GB" dirty="0">
                <a:solidFill>
                  <a:srgbClr val="5A2781"/>
                </a:solidFill>
                <a:latin typeface="Arial" charset="0"/>
              </a:rPr>
              <a:t>accessed 1 </a:t>
            </a:r>
            <a:r>
              <a:rPr lang="en-GB" dirty="0" smtClean="0">
                <a:solidFill>
                  <a:srgbClr val="5A2781"/>
                </a:solidFill>
                <a:latin typeface="Arial" charset="0"/>
              </a:rPr>
              <a:t>Sept. 2012).</a:t>
            </a:r>
            <a:endParaRPr lang="en-GB" dirty="0">
              <a:solidFill>
                <a:srgbClr val="5A2781"/>
              </a:solidFill>
              <a:latin typeface="Arial" charset="0"/>
            </a:endParaRPr>
          </a:p>
          <a:p>
            <a:pPr>
              <a:spcBef>
                <a:spcPct val="50000"/>
              </a:spcBef>
            </a:pPr>
            <a:endParaRPr lang="en-GB" dirty="0">
              <a:latin typeface="Arial" charset="0"/>
            </a:endParaRPr>
          </a:p>
        </p:txBody>
      </p:sp>
      <p:sp>
        <p:nvSpPr>
          <p:cNvPr id="9" name="Rectangle 2"/>
          <p:cNvSpPr txBox="1">
            <a:spLocks noChangeArrowheads="1"/>
          </p:cNvSpPr>
          <p:nvPr/>
        </p:nvSpPr>
        <p:spPr>
          <a:xfrm>
            <a:off x="428625" y="500063"/>
            <a:ext cx="8215313" cy="857250"/>
          </a:xfrm>
          <a:prstGeom prst="rect">
            <a:avLst/>
          </a:prstGeom>
        </p:spPr>
        <p:txBody>
          <a:bodyPr anchor="b"/>
          <a:lstStyle/>
          <a:p>
            <a:pPr fontAlgn="auto">
              <a:spcAft>
                <a:spcPts val="0"/>
              </a:spcAft>
              <a:defRPr/>
            </a:pPr>
            <a:r>
              <a:rPr lang="en-GB" sz="4300" b="1" dirty="0">
                <a:solidFill>
                  <a:srgbClr val="7030A0"/>
                </a:solidFill>
                <a:effectLst>
                  <a:outerShdw blurRad="53975" dist="22860" dir="5400000" algn="tl" rotWithShape="0">
                    <a:srgbClr val="000000">
                      <a:alpha val="55000"/>
                    </a:srgbClr>
                  </a:outerShdw>
                </a:effectLst>
                <a:latin typeface="Arial Rounded MT Bold" pitchFamily="34" charset="0"/>
                <a:ea typeface="+mj-ea"/>
                <a:cs typeface="+mj-cs"/>
              </a:rPr>
              <a:t>How to create a bibliography</a:t>
            </a:r>
            <a:endParaRPr lang="en-GB" sz="4300" b="1" dirty="0">
              <a:solidFill>
                <a:srgbClr val="7030A0"/>
              </a:solidFill>
              <a:effectLst>
                <a:outerShdw blurRad="53975" dist="22860" dir="5400000" algn="tl" rotWithShape="0">
                  <a:srgbClr val="000000">
                    <a:alpha val="55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8875" y="2357438"/>
            <a:ext cx="4711700" cy="1050925"/>
          </a:xfrm>
        </p:spPr>
        <p:txBody>
          <a:bodyPr/>
          <a:lstStyle/>
          <a:p>
            <a:pPr>
              <a:defRPr/>
            </a:pPr>
            <a:r>
              <a:rPr lang="en-GB" sz="6000" smtClean="0">
                <a:latin typeface="Arial Rounded MT Bold" pitchFamily="34" charset="0"/>
              </a:rPr>
              <a:t>Problems?</a:t>
            </a:r>
            <a:endParaRPr lang="en-GB" sz="6000" dirty="0">
              <a:latin typeface="Arial Rounded MT Bold"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785794"/>
            <a:ext cx="8429684" cy="1500190"/>
          </a:xfrm>
        </p:spPr>
        <p:txBody>
          <a:bodyPr>
            <a:noAutofit/>
          </a:bodyPr>
          <a:lstStyle/>
          <a:p>
            <a:pPr>
              <a:defRPr/>
            </a:pPr>
            <a:r>
              <a:rPr lang="en-GB" sz="5400" dirty="0" smtClean="0">
                <a:latin typeface="Arial Rounded MT Bold" pitchFamily="34" charset="0"/>
              </a:rPr>
              <a:t>Multiple </a:t>
            </a:r>
            <a:r>
              <a:rPr lang="en-GB" sz="5400" dirty="0" smtClean="0">
                <a:latin typeface="Arial Rounded MT Bold" pitchFamily="34" charset="0"/>
              </a:rPr>
              <a:t>authors</a:t>
            </a:r>
            <a:br>
              <a:rPr lang="en-GB" sz="5400" dirty="0" smtClean="0">
                <a:latin typeface="Arial Rounded MT Bold" pitchFamily="34" charset="0"/>
              </a:rPr>
            </a:br>
            <a:r>
              <a:rPr lang="en-GB" sz="1200" dirty="0" smtClean="0">
                <a:latin typeface="Arial Rounded MT Bold" pitchFamily="34" charset="0"/>
              </a:rPr>
              <a:t> </a:t>
            </a:r>
            <a:r>
              <a:rPr lang="en-GB" sz="5400" dirty="0" smtClean="0">
                <a:latin typeface="Arial Rounded MT Bold" pitchFamily="34" charset="0"/>
              </a:rPr>
              <a:t/>
            </a:r>
            <a:br>
              <a:rPr lang="en-GB" sz="5400" dirty="0" smtClean="0">
                <a:latin typeface="Arial Rounded MT Bold" pitchFamily="34" charset="0"/>
              </a:rPr>
            </a:br>
            <a:r>
              <a:rPr lang="en-GB" sz="2000" dirty="0" smtClean="0">
                <a:effectLst/>
                <a:latin typeface="Arial Rounded MT Bold" pitchFamily="34" charset="0"/>
              </a:rPr>
              <a:t>Up to 3 authors, write all three in the in-text reference</a:t>
            </a:r>
            <a:br>
              <a:rPr lang="en-GB" sz="2000" dirty="0" smtClean="0">
                <a:effectLst/>
                <a:latin typeface="Arial Rounded MT Bold" pitchFamily="34" charset="0"/>
              </a:rPr>
            </a:br>
            <a:r>
              <a:rPr lang="en-GB" sz="2000" dirty="0" smtClean="0">
                <a:effectLst/>
                <a:latin typeface="Arial Rounded MT Bold" pitchFamily="34" charset="0"/>
              </a:rPr>
              <a:t/>
            </a:r>
            <a:br>
              <a:rPr lang="en-GB" sz="2000" dirty="0" smtClean="0">
                <a:effectLst/>
                <a:latin typeface="Arial Rounded MT Bold" pitchFamily="34" charset="0"/>
              </a:rPr>
            </a:br>
            <a:r>
              <a:rPr lang="en-GB" sz="2000" dirty="0" smtClean="0">
                <a:effectLst/>
                <a:latin typeface="Arial Rounded MT Bold" pitchFamily="34" charset="0"/>
              </a:rPr>
              <a:t>More than 3 authors, write the first then </a:t>
            </a:r>
            <a:r>
              <a:rPr lang="en-GB" sz="2000" dirty="0" smtClean="0">
                <a:solidFill>
                  <a:srgbClr val="FF0000"/>
                </a:solidFill>
                <a:effectLst/>
                <a:latin typeface="Arial Rounded MT Bold" pitchFamily="34" charset="0"/>
              </a:rPr>
              <a:t>et al.</a:t>
            </a:r>
            <a:endParaRPr lang="en-GB" sz="5400" dirty="0">
              <a:solidFill>
                <a:srgbClr val="FF0000"/>
              </a:solidFill>
              <a:effectLst/>
              <a:latin typeface="Arial Rounded MT Bold" pitchFamily="34" charset="0"/>
            </a:endParaRPr>
          </a:p>
        </p:txBody>
      </p:sp>
      <p:sp>
        <p:nvSpPr>
          <p:cNvPr id="6" name="TextBox 5"/>
          <p:cNvSpPr txBox="1">
            <a:spLocks noChangeArrowheads="1"/>
          </p:cNvSpPr>
          <p:nvPr/>
        </p:nvSpPr>
        <p:spPr bwMode="auto">
          <a:xfrm>
            <a:off x="571472" y="5967731"/>
            <a:ext cx="7632089" cy="461665"/>
          </a:xfrm>
          <a:prstGeom prst="rect">
            <a:avLst/>
          </a:prstGeom>
          <a:noFill/>
          <a:ln w="9525">
            <a:noFill/>
            <a:miter lim="800000"/>
            <a:headEnd/>
            <a:tailEnd/>
          </a:ln>
        </p:spPr>
        <p:txBody>
          <a:bodyPr wrap="none">
            <a:spAutoFit/>
          </a:bodyPr>
          <a:lstStyle/>
          <a:p>
            <a:r>
              <a:rPr lang="en-GB" dirty="0">
                <a:solidFill>
                  <a:srgbClr val="008000"/>
                </a:solidFill>
                <a:latin typeface="Arial Rounded MT Bold" pitchFamily="34" charset="0"/>
              </a:rPr>
              <a:t>Richards, A., Smith, D</a:t>
            </a:r>
            <a:r>
              <a:rPr lang="en-GB" dirty="0" smtClean="0">
                <a:solidFill>
                  <a:srgbClr val="008000"/>
                </a:solidFill>
                <a:latin typeface="Arial Rounded MT Bold" pitchFamily="34" charset="0"/>
              </a:rPr>
              <a:t>., Lydiard</a:t>
            </a:r>
            <a:r>
              <a:rPr lang="en-GB" dirty="0">
                <a:solidFill>
                  <a:srgbClr val="008000"/>
                </a:solidFill>
                <a:latin typeface="Arial Rounded MT Bold" pitchFamily="34" charset="0"/>
              </a:rPr>
              <a:t>, T</a:t>
            </a:r>
            <a:r>
              <a:rPr lang="en-GB" dirty="0" smtClean="0">
                <a:solidFill>
                  <a:srgbClr val="008000"/>
                </a:solidFill>
                <a:latin typeface="Arial Rounded MT Bold" pitchFamily="34" charset="0"/>
              </a:rPr>
              <a:t>. and Roberts, R.</a:t>
            </a:r>
            <a:endParaRPr lang="en-US" dirty="0">
              <a:solidFill>
                <a:srgbClr val="008000"/>
              </a:solidFill>
              <a:latin typeface="Arial Rounded MT Bold" pitchFamily="34" charset="0"/>
            </a:endParaRPr>
          </a:p>
        </p:txBody>
      </p:sp>
      <p:sp>
        <p:nvSpPr>
          <p:cNvPr id="8" name="TextBox 7"/>
          <p:cNvSpPr txBox="1">
            <a:spLocks noChangeArrowheads="1"/>
          </p:cNvSpPr>
          <p:nvPr/>
        </p:nvSpPr>
        <p:spPr bwMode="auto">
          <a:xfrm>
            <a:off x="571472" y="2285992"/>
            <a:ext cx="8072494" cy="1200329"/>
          </a:xfrm>
          <a:prstGeom prst="rect">
            <a:avLst/>
          </a:prstGeom>
          <a:solidFill>
            <a:srgbClr val="CCECFF"/>
          </a:solidFill>
          <a:ln w="9525">
            <a:noFill/>
            <a:miter lim="800000"/>
            <a:headEnd/>
            <a:tailEnd/>
          </a:ln>
        </p:spPr>
        <p:txBody>
          <a:bodyPr wrap="square">
            <a:spAutoFit/>
          </a:bodyPr>
          <a:lstStyle/>
          <a:p>
            <a:r>
              <a:rPr lang="en-GB" dirty="0" smtClean="0">
                <a:solidFill>
                  <a:srgbClr val="008000"/>
                </a:solidFill>
                <a:latin typeface="Arial Rounded MT Bold" pitchFamily="34" charset="0"/>
              </a:rPr>
              <a:t>“The green slime discovered on the surface of Mars confirmed the existence of alien life forms” </a:t>
            </a:r>
            <a:r>
              <a:rPr lang="en-GB" dirty="0" smtClean="0">
                <a:solidFill>
                  <a:srgbClr val="008000"/>
                </a:solidFill>
                <a:latin typeface="Arial Rounded MT Bold" pitchFamily="34" charset="0"/>
              </a:rPr>
              <a:t>(Richards, Smith and Lydiard, 2011, p.4</a:t>
            </a:r>
            <a:r>
              <a:rPr lang="en-GB" dirty="0" smtClean="0">
                <a:solidFill>
                  <a:srgbClr val="008000"/>
                </a:solidFill>
                <a:latin typeface="Arial Rounded MT Bold" pitchFamily="34" charset="0"/>
              </a:rPr>
              <a:t>).</a:t>
            </a:r>
            <a:endParaRPr lang="en-US" dirty="0">
              <a:solidFill>
                <a:srgbClr val="008000"/>
              </a:solidFill>
              <a:latin typeface="Arial Rounded MT Bold" pitchFamily="34" charset="0"/>
            </a:endParaRPr>
          </a:p>
        </p:txBody>
      </p:sp>
      <p:sp>
        <p:nvSpPr>
          <p:cNvPr id="10" name="TextBox 9"/>
          <p:cNvSpPr txBox="1"/>
          <p:nvPr/>
        </p:nvSpPr>
        <p:spPr>
          <a:xfrm>
            <a:off x="571472" y="3571876"/>
            <a:ext cx="7715304" cy="1200329"/>
          </a:xfrm>
          <a:prstGeom prst="rect">
            <a:avLst/>
          </a:prstGeom>
          <a:solidFill>
            <a:schemeClr val="accent4">
              <a:lumMod val="40000"/>
              <a:lumOff val="60000"/>
            </a:schemeClr>
          </a:solidFill>
        </p:spPr>
        <p:txBody>
          <a:bodyPr wrap="square" rtlCol="0">
            <a:spAutoFit/>
          </a:bodyPr>
          <a:lstStyle/>
          <a:p>
            <a:r>
              <a:rPr lang="en-GB" dirty="0" smtClean="0">
                <a:solidFill>
                  <a:srgbClr val="008000"/>
                </a:solidFill>
                <a:latin typeface="Arial Rounded MT Bold" pitchFamily="34" charset="0"/>
              </a:rPr>
              <a:t>“The green slime discovered on the surface of Mars confirmed the existence of alien life forms”(</a:t>
            </a:r>
            <a:r>
              <a:rPr lang="en-GB" dirty="0" smtClean="0">
                <a:solidFill>
                  <a:srgbClr val="008000"/>
                </a:solidFill>
                <a:latin typeface="Arial Rounded MT Bold" pitchFamily="34" charset="0"/>
              </a:rPr>
              <a:t>Richards et al., 2011, p.4</a:t>
            </a:r>
            <a:r>
              <a:rPr lang="en-GB" dirty="0" smtClean="0">
                <a:solidFill>
                  <a:srgbClr val="008000"/>
                </a:solidFill>
                <a:latin typeface="Arial Rounded MT Bold" pitchFamily="34" charset="0"/>
              </a:rPr>
              <a:t>).</a:t>
            </a:r>
            <a:endParaRPr lang="en-GB" dirty="0"/>
          </a:p>
        </p:txBody>
      </p:sp>
      <p:sp>
        <p:nvSpPr>
          <p:cNvPr id="13" name="Title 1"/>
          <p:cNvSpPr txBox="1">
            <a:spLocks/>
          </p:cNvSpPr>
          <p:nvPr/>
        </p:nvSpPr>
        <p:spPr>
          <a:xfrm>
            <a:off x="571472" y="5072074"/>
            <a:ext cx="8429684" cy="928670"/>
          </a:xfrm>
          <a:prstGeom prst="rect">
            <a:avLst/>
          </a:prstGeom>
        </p:spPr>
        <p:txBody>
          <a:bodyPr vert="horz" anchor="b">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smtClean="0">
                <a:ln>
                  <a:noFill/>
                </a:ln>
                <a:solidFill>
                  <a:srgbClr val="7030A0"/>
                </a:solidFill>
                <a:effectLst>
                  <a:outerShdw blurRad="53975" dist="22860" dir="5400000" algn="tl" rotWithShape="0">
                    <a:srgbClr val="000000">
                      <a:alpha val="55000"/>
                    </a:srgbClr>
                  </a:outerShdw>
                </a:effectLst>
                <a:uLnTx/>
                <a:uFillTx/>
                <a:latin typeface="Arial Rounded MT Bold" pitchFamily="34" charset="0"/>
                <a:ea typeface="+mj-ea"/>
                <a:cs typeface="+mj-cs"/>
              </a:rPr>
              <a:t>In the bibliography,</a:t>
            </a:r>
            <a:r>
              <a:rPr kumimoji="0" lang="en-GB" sz="2800" b="1" i="0" u="none" strike="noStrike" kern="1200" cap="none" spc="0" normalizeH="0" noProof="0" dirty="0" smtClean="0">
                <a:ln>
                  <a:noFill/>
                </a:ln>
                <a:solidFill>
                  <a:srgbClr val="7030A0"/>
                </a:solidFill>
                <a:effectLst>
                  <a:outerShdw blurRad="53975" dist="22860" dir="5400000" algn="tl" rotWithShape="0">
                    <a:srgbClr val="000000">
                      <a:alpha val="55000"/>
                    </a:srgbClr>
                  </a:outerShdw>
                </a:effectLst>
                <a:uLnTx/>
                <a:uFillTx/>
                <a:latin typeface="Arial Rounded MT Bold" pitchFamily="34" charset="0"/>
                <a:ea typeface="+mj-ea"/>
                <a:cs typeface="+mj-cs"/>
              </a:rPr>
              <a:t> write all authors – even if there are lots!</a:t>
            </a:r>
            <a:endParaRPr kumimoji="0" lang="en-GB" sz="2800" b="1" i="0" u="none" strike="noStrike" kern="1200" cap="none" spc="0" normalizeH="0" baseline="0" noProof="0" dirty="0">
              <a:ln>
                <a:noFill/>
              </a:ln>
              <a:solidFill>
                <a:srgbClr val="FF0000"/>
              </a:solidFill>
              <a:effectLst/>
              <a:uLnTx/>
              <a:uFillTx/>
              <a:latin typeface="Arial Rounded MT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571480"/>
            <a:ext cx="7643840" cy="1050925"/>
          </a:xfrm>
        </p:spPr>
        <p:txBody>
          <a:bodyPr>
            <a:noAutofit/>
          </a:bodyPr>
          <a:lstStyle/>
          <a:p>
            <a:pPr>
              <a:defRPr/>
            </a:pPr>
            <a:r>
              <a:rPr lang="en-GB" sz="4000" dirty="0" smtClean="0">
                <a:latin typeface="Arial Rounded MT Bold" pitchFamily="34" charset="0"/>
              </a:rPr>
              <a:t>Authors citing other authors?</a:t>
            </a:r>
            <a:endParaRPr lang="en-GB" sz="4000" dirty="0">
              <a:latin typeface="Arial Rounded MT Bold" pitchFamily="34" charset="0"/>
            </a:endParaRPr>
          </a:p>
        </p:txBody>
      </p:sp>
      <p:sp>
        <p:nvSpPr>
          <p:cNvPr id="19459" name="TextBox 2"/>
          <p:cNvSpPr txBox="1">
            <a:spLocks noChangeArrowheads="1"/>
          </p:cNvSpPr>
          <p:nvPr/>
        </p:nvSpPr>
        <p:spPr bwMode="auto">
          <a:xfrm>
            <a:off x="928688" y="1928813"/>
            <a:ext cx="7143750" cy="2185987"/>
          </a:xfrm>
          <a:prstGeom prst="rect">
            <a:avLst/>
          </a:prstGeom>
          <a:noFill/>
          <a:ln w="9525">
            <a:noFill/>
            <a:miter lim="800000"/>
            <a:headEnd/>
            <a:tailEnd/>
          </a:ln>
        </p:spPr>
        <p:txBody>
          <a:bodyPr>
            <a:spAutoFit/>
          </a:bodyPr>
          <a:lstStyle/>
          <a:p>
            <a:r>
              <a:rPr lang="en-GB" sz="3400" dirty="0">
                <a:solidFill>
                  <a:srgbClr val="008000"/>
                </a:solidFill>
                <a:latin typeface="Arial Rounded MT Bold" pitchFamily="34" charset="0"/>
              </a:rPr>
              <a:t>If you are reading a book by Renee Anderson who quotes another work by Chris Baker – </a:t>
            </a:r>
            <a:r>
              <a:rPr lang="en-GB" sz="3400" b="1" dirty="0">
                <a:solidFill>
                  <a:srgbClr val="008000"/>
                </a:solidFill>
                <a:latin typeface="Arial Rounded MT Bold" pitchFamily="34" charset="0"/>
              </a:rPr>
              <a:t>what do you do?</a:t>
            </a:r>
            <a:endParaRPr lang="en-GB" sz="3400" b="1" dirty="0"/>
          </a:p>
        </p:txBody>
      </p:sp>
      <p:sp>
        <p:nvSpPr>
          <p:cNvPr id="4" name="TextBox 3"/>
          <p:cNvSpPr txBox="1"/>
          <p:nvPr/>
        </p:nvSpPr>
        <p:spPr>
          <a:xfrm>
            <a:off x="571472" y="4214818"/>
            <a:ext cx="8143932" cy="1815882"/>
          </a:xfrm>
          <a:prstGeom prst="rect">
            <a:avLst/>
          </a:prstGeom>
          <a:noFill/>
        </p:spPr>
        <p:txBody>
          <a:bodyPr>
            <a:spAutoFit/>
          </a:bodyPr>
          <a:lstStyle/>
          <a:p>
            <a:pPr>
              <a:defRPr/>
            </a:pPr>
            <a:r>
              <a:rPr lang="en-GB" sz="2800" b="1" dirty="0" smtClean="0">
                <a:ln w="1905"/>
                <a:solidFill>
                  <a:srgbClr val="7030A0"/>
                </a:solidFill>
                <a:effectLst>
                  <a:innerShdw blurRad="69850" dist="43180" dir="5400000">
                    <a:srgbClr val="000000">
                      <a:alpha val="65000"/>
                    </a:srgbClr>
                  </a:innerShdw>
                </a:effectLst>
                <a:latin typeface="Arial Rounded MT Bold" pitchFamily="34" charset="0"/>
              </a:rPr>
              <a:t>In text:</a:t>
            </a:r>
          </a:p>
          <a:p>
            <a:pPr>
              <a:defRPr/>
            </a:pPr>
            <a:r>
              <a:rPr lang="en-GB" sz="2800" b="1" dirty="0" smtClean="0">
                <a:ln w="1905"/>
                <a:solidFill>
                  <a:srgbClr val="660066"/>
                </a:solidFill>
                <a:effectLst>
                  <a:innerShdw blurRad="69850" dist="43180" dir="5400000">
                    <a:srgbClr val="000000">
                      <a:alpha val="65000"/>
                    </a:srgbClr>
                  </a:innerShdw>
                </a:effectLst>
                <a:latin typeface="Arial Rounded MT Bold" pitchFamily="34" charset="0"/>
              </a:rPr>
              <a:t>(</a:t>
            </a:r>
            <a:r>
              <a:rPr lang="en-GB" sz="2800" b="1" dirty="0">
                <a:ln w="1905"/>
                <a:solidFill>
                  <a:srgbClr val="660066"/>
                </a:solidFill>
                <a:effectLst>
                  <a:innerShdw blurRad="69850" dist="43180" dir="5400000">
                    <a:srgbClr val="000000">
                      <a:alpha val="65000"/>
                    </a:srgbClr>
                  </a:innerShdw>
                </a:effectLst>
                <a:latin typeface="Arial Rounded MT Bold" pitchFamily="34" charset="0"/>
              </a:rPr>
              <a:t>Baker , </a:t>
            </a:r>
            <a:r>
              <a:rPr lang="en-GB" sz="2800" b="1" dirty="0" smtClean="0">
                <a:ln w="1905"/>
                <a:solidFill>
                  <a:srgbClr val="660066"/>
                </a:solidFill>
                <a:effectLst>
                  <a:innerShdw blurRad="69850" dist="43180" dir="5400000">
                    <a:srgbClr val="000000">
                      <a:alpha val="65000"/>
                    </a:srgbClr>
                  </a:innerShdw>
                </a:effectLst>
                <a:latin typeface="Arial Rounded MT Bold" pitchFamily="34" charset="0"/>
              </a:rPr>
              <a:t>2000, </a:t>
            </a:r>
            <a:r>
              <a:rPr lang="en-GB" sz="2800" b="1" dirty="0">
                <a:ln w="1905"/>
                <a:solidFill>
                  <a:srgbClr val="660066"/>
                </a:solidFill>
                <a:effectLst>
                  <a:innerShdw blurRad="69850" dist="43180" dir="5400000">
                    <a:srgbClr val="000000">
                      <a:alpha val="65000"/>
                    </a:srgbClr>
                  </a:innerShdw>
                </a:effectLst>
                <a:latin typeface="Arial Rounded MT Bold" pitchFamily="34" charset="0"/>
              </a:rPr>
              <a:t>cited in Anderson, 2010, p.45</a:t>
            </a:r>
            <a:r>
              <a:rPr lang="en-GB" sz="2800" b="1" dirty="0" smtClean="0">
                <a:ln w="1905"/>
                <a:solidFill>
                  <a:srgbClr val="660066"/>
                </a:solidFill>
                <a:effectLst>
                  <a:innerShdw blurRad="69850" dist="43180" dir="5400000">
                    <a:srgbClr val="000000">
                      <a:alpha val="65000"/>
                    </a:srgbClr>
                  </a:innerShdw>
                </a:effectLst>
                <a:latin typeface="Arial Rounded MT Bold" pitchFamily="34" charset="0"/>
              </a:rPr>
              <a:t>)</a:t>
            </a:r>
          </a:p>
          <a:p>
            <a:pPr>
              <a:defRPr/>
            </a:pPr>
            <a:r>
              <a:rPr lang="en-GB" sz="2800" b="1" dirty="0" smtClean="0">
                <a:ln w="1905"/>
                <a:solidFill>
                  <a:srgbClr val="7030A0"/>
                </a:solidFill>
                <a:effectLst>
                  <a:innerShdw blurRad="69850" dist="43180" dir="5400000">
                    <a:srgbClr val="000000">
                      <a:alpha val="65000"/>
                    </a:srgbClr>
                  </a:innerShdw>
                </a:effectLst>
                <a:latin typeface="Arial Rounded MT Bold" pitchFamily="34" charset="0"/>
              </a:rPr>
              <a:t>Bibliography:</a:t>
            </a:r>
          </a:p>
          <a:p>
            <a:pPr>
              <a:defRPr/>
            </a:pPr>
            <a:r>
              <a:rPr lang="en-GB" sz="2800" b="1" dirty="0" smtClean="0">
                <a:ln w="1905"/>
                <a:solidFill>
                  <a:srgbClr val="660066"/>
                </a:solidFill>
                <a:effectLst>
                  <a:innerShdw blurRad="69850" dist="43180" dir="5400000">
                    <a:srgbClr val="000000">
                      <a:alpha val="65000"/>
                    </a:srgbClr>
                  </a:innerShdw>
                </a:effectLst>
                <a:latin typeface="Arial Rounded MT Bold" pitchFamily="34" charset="0"/>
              </a:rPr>
              <a:t>Just include the ‘Anderson’ book</a:t>
            </a:r>
            <a:endParaRPr lang="en-GB" sz="2800" b="1" dirty="0">
              <a:ln w="1905"/>
              <a:solidFill>
                <a:srgbClr val="660066"/>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357188"/>
            <a:ext cx="8183563" cy="1214437"/>
          </a:xfrm>
        </p:spPr>
        <p:txBody>
          <a:bodyPr/>
          <a:lstStyle/>
          <a:p>
            <a:pPr>
              <a:defRPr/>
            </a:pPr>
            <a:r>
              <a:rPr lang="en-GB" dirty="0" smtClean="0">
                <a:latin typeface="Arial Rounded MT Bold" pitchFamily="34" charset="0"/>
              </a:rPr>
              <a:t>Emails, letters, unpublished interviews?</a:t>
            </a:r>
            <a:endParaRPr lang="en-US" dirty="0">
              <a:latin typeface="Arial Rounded MT Bold" pitchFamily="34" charset="0"/>
            </a:endParaRPr>
          </a:p>
        </p:txBody>
      </p:sp>
      <p:sp>
        <p:nvSpPr>
          <p:cNvPr id="20483" name="Content Placeholder 2"/>
          <p:cNvSpPr>
            <a:spLocks noGrp="1"/>
          </p:cNvSpPr>
          <p:nvPr>
            <p:ph idx="1"/>
          </p:nvPr>
        </p:nvSpPr>
        <p:spPr>
          <a:xfrm>
            <a:off x="500063" y="1714500"/>
            <a:ext cx="8183562" cy="4187825"/>
          </a:xfrm>
        </p:spPr>
        <p:txBody>
          <a:bodyPr/>
          <a:lstStyle/>
          <a:p>
            <a:pPr indent="0">
              <a:buFont typeface="Wingdings 2" pitchFamily="18" charset="2"/>
              <a:buNone/>
            </a:pPr>
            <a:r>
              <a:rPr lang="en-GB" dirty="0" smtClean="0">
                <a:solidFill>
                  <a:srgbClr val="008000"/>
                </a:solidFill>
                <a:latin typeface="Arial Rounded MT Bold" pitchFamily="34" charset="0"/>
              </a:rPr>
              <a:t>Sender/speaker (year) Medium and receiver of communication, day/month.</a:t>
            </a:r>
          </a:p>
          <a:p>
            <a:pPr indent="0">
              <a:buFont typeface="Wingdings 2" pitchFamily="18" charset="2"/>
              <a:buNone/>
            </a:pPr>
            <a:endParaRPr lang="en-GB" dirty="0" smtClean="0">
              <a:solidFill>
                <a:srgbClr val="008000"/>
              </a:solidFill>
              <a:latin typeface="Arial Rounded MT Bold" pitchFamily="34" charset="0"/>
            </a:endParaRPr>
          </a:p>
          <a:p>
            <a:pPr indent="0">
              <a:buFont typeface="Wingdings 2" pitchFamily="18" charset="2"/>
              <a:buNone/>
            </a:pPr>
            <a:endParaRPr lang="en-GB" dirty="0" smtClean="0">
              <a:solidFill>
                <a:srgbClr val="008000"/>
              </a:solidFill>
              <a:latin typeface="Arial Rounded MT Bold" pitchFamily="34" charset="0"/>
            </a:endParaRPr>
          </a:p>
          <a:p>
            <a:pPr indent="0">
              <a:buFont typeface="Wingdings 2" pitchFamily="18" charset="2"/>
              <a:buNone/>
            </a:pPr>
            <a:r>
              <a:rPr lang="en-GB" dirty="0" smtClean="0">
                <a:solidFill>
                  <a:srgbClr val="008000"/>
                </a:solidFill>
                <a:latin typeface="Arial Rounded MT Bold" pitchFamily="34" charset="0"/>
              </a:rPr>
              <a:t>Fry, S. (2010) </a:t>
            </a:r>
            <a:r>
              <a:rPr lang="en-GB" b="1" dirty="0" smtClean="0">
                <a:solidFill>
                  <a:srgbClr val="008000"/>
                </a:solidFill>
                <a:latin typeface="Arial Rounded MT Bold" pitchFamily="34" charset="0"/>
              </a:rPr>
              <a:t>Letter to Alan Davies</a:t>
            </a:r>
            <a:r>
              <a:rPr lang="en-GB" dirty="0" smtClean="0">
                <a:solidFill>
                  <a:srgbClr val="008000"/>
                </a:solidFill>
                <a:latin typeface="Arial Rounded MT Bold" pitchFamily="34" charset="0"/>
              </a:rPr>
              <a:t>, 27 September.</a:t>
            </a:r>
            <a:endParaRPr lang="en-US" dirty="0" smtClean="0">
              <a:solidFill>
                <a:srgbClr val="008000"/>
              </a:solidFill>
              <a:latin typeface="Arial Rounded MT Bold"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571480"/>
            <a:ext cx="7643840" cy="1000132"/>
          </a:xfrm>
        </p:spPr>
        <p:txBody>
          <a:bodyPr>
            <a:noAutofit/>
          </a:bodyPr>
          <a:lstStyle/>
          <a:p>
            <a:pPr>
              <a:defRPr/>
            </a:pPr>
            <a:r>
              <a:rPr lang="en-GB" sz="4000" dirty="0" smtClean="0">
                <a:latin typeface="Arial Rounded MT Bold" pitchFamily="34" charset="0"/>
                <a:hlinkClick r:id="rId2"/>
              </a:rPr>
              <a:t>Online journal databases?</a:t>
            </a:r>
            <a:endParaRPr lang="en-GB" sz="4000" dirty="0">
              <a:latin typeface="Arial Rounded MT Bold" pitchFamily="34" charset="0"/>
            </a:endParaRPr>
          </a:p>
        </p:txBody>
      </p:sp>
      <p:sp>
        <p:nvSpPr>
          <p:cNvPr id="4" name="TextBox 3"/>
          <p:cNvSpPr txBox="1"/>
          <p:nvPr/>
        </p:nvSpPr>
        <p:spPr>
          <a:xfrm>
            <a:off x="857224" y="1857364"/>
            <a:ext cx="7000924" cy="4893647"/>
          </a:xfrm>
          <a:prstGeom prst="rect">
            <a:avLst/>
          </a:prstGeom>
          <a:noFill/>
        </p:spPr>
        <p:txBody>
          <a:bodyPr wrap="square" rtlCol="0">
            <a:spAutoFit/>
          </a:bodyPr>
          <a:lstStyle/>
          <a:p>
            <a:r>
              <a:rPr lang="en-GB" dirty="0" smtClean="0">
                <a:solidFill>
                  <a:srgbClr val="5A2781"/>
                </a:solidFill>
                <a:latin typeface="Arial Rounded MT Bold" pitchFamily="34" charset="0"/>
              </a:rPr>
              <a:t>Martindale, N. (2009) ‘The pros and cons of online assessment’, </a:t>
            </a:r>
            <a:r>
              <a:rPr lang="en-GB" b="1" dirty="0" smtClean="0">
                <a:solidFill>
                  <a:srgbClr val="5A2781"/>
                </a:solidFill>
                <a:latin typeface="Arial Rounded MT Bold" pitchFamily="34" charset="0"/>
              </a:rPr>
              <a:t>Personnel Today</a:t>
            </a:r>
            <a:r>
              <a:rPr lang="en-GB" dirty="0" smtClean="0">
                <a:solidFill>
                  <a:srgbClr val="5A2781"/>
                </a:solidFill>
                <a:latin typeface="Arial Rounded MT Bold" pitchFamily="34" charset="0"/>
              </a:rPr>
              <a:t>, 20 October, pp.12-13.</a:t>
            </a:r>
          </a:p>
          <a:p>
            <a:endParaRPr lang="en-GB" dirty="0" smtClean="0">
              <a:solidFill>
                <a:srgbClr val="5A2781"/>
              </a:solidFill>
              <a:latin typeface="Arial Rounded MT Bold" pitchFamily="34" charset="0"/>
            </a:endParaRPr>
          </a:p>
          <a:p>
            <a:r>
              <a:rPr lang="en-GB" dirty="0" smtClean="0">
                <a:solidFill>
                  <a:srgbClr val="5A2781"/>
                </a:solidFill>
                <a:latin typeface="Arial Rounded MT Bold" pitchFamily="34" charset="0"/>
              </a:rPr>
              <a:t>Martindale, N. (2009) ‘The pros and cons of online assessment’, </a:t>
            </a:r>
            <a:r>
              <a:rPr lang="en-GB" b="1" dirty="0" smtClean="0">
                <a:solidFill>
                  <a:srgbClr val="5A2781"/>
                </a:solidFill>
                <a:latin typeface="Arial Rounded MT Bold" pitchFamily="34" charset="0"/>
              </a:rPr>
              <a:t>Personnel Today</a:t>
            </a:r>
            <a:r>
              <a:rPr lang="en-GB" dirty="0" smtClean="0">
                <a:solidFill>
                  <a:srgbClr val="5A2781"/>
                </a:solidFill>
                <a:latin typeface="Arial Rounded MT Bold" pitchFamily="34" charset="0"/>
              </a:rPr>
              <a:t>, 20 October, pp.12-13, </a:t>
            </a:r>
            <a:r>
              <a:rPr lang="en-GB" b="1" dirty="0" smtClean="0">
                <a:solidFill>
                  <a:srgbClr val="5A2781"/>
                </a:solidFill>
                <a:latin typeface="Arial Rounded MT Bold" pitchFamily="34" charset="0"/>
              </a:rPr>
              <a:t>General </a:t>
            </a:r>
            <a:r>
              <a:rPr lang="en-GB" b="1" dirty="0" err="1" smtClean="0">
                <a:solidFill>
                  <a:srgbClr val="5A2781"/>
                </a:solidFill>
                <a:latin typeface="Arial Rounded MT Bold" pitchFamily="34" charset="0"/>
              </a:rPr>
              <a:t>OneFile</a:t>
            </a:r>
            <a:r>
              <a:rPr lang="en-GB" b="1" dirty="0" smtClean="0">
                <a:solidFill>
                  <a:srgbClr val="5A2781"/>
                </a:solidFill>
                <a:latin typeface="Arial Rounded MT Bold" pitchFamily="34" charset="0"/>
              </a:rPr>
              <a:t> </a:t>
            </a:r>
            <a:r>
              <a:rPr lang="en-GB" dirty="0" smtClean="0">
                <a:solidFill>
                  <a:srgbClr val="5A2781"/>
                </a:solidFill>
                <a:latin typeface="Arial Rounded MT Bold" pitchFamily="34" charset="0"/>
              </a:rPr>
              <a:t>[online]. Available at: http://go.galegroup.com/ps/</a:t>
            </a:r>
            <a:br>
              <a:rPr lang="en-GB" dirty="0" smtClean="0">
                <a:solidFill>
                  <a:srgbClr val="5A2781"/>
                </a:solidFill>
                <a:latin typeface="Arial Rounded MT Bold" pitchFamily="34" charset="0"/>
              </a:rPr>
            </a:br>
            <a:r>
              <a:rPr lang="en-GB" dirty="0" err="1" smtClean="0">
                <a:solidFill>
                  <a:srgbClr val="5A2781"/>
                </a:solidFill>
                <a:latin typeface="Arial Rounded MT Bold" pitchFamily="34" charset="0"/>
              </a:rPr>
              <a:t>i.do?id</a:t>
            </a:r>
            <a:r>
              <a:rPr lang="en-GB" dirty="0" smtClean="0">
                <a:solidFill>
                  <a:srgbClr val="5A2781"/>
                </a:solidFill>
                <a:latin typeface="Arial Rounded MT Bold" pitchFamily="34" charset="0"/>
              </a:rPr>
              <a:t>=GALE%7CA210242645&amp;v=2.1&amp;u=</a:t>
            </a:r>
            <a:r>
              <a:rPr lang="en-GB" dirty="0" err="1" smtClean="0">
                <a:solidFill>
                  <a:srgbClr val="5A2781"/>
                </a:solidFill>
                <a:latin typeface="Arial Rounded MT Bold" pitchFamily="34" charset="0"/>
              </a:rPr>
              <a:t>west&amp;it</a:t>
            </a:r>
            <a:r>
              <a:rPr lang="en-GB" dirty="0" smtClean="0">
                <a:solidFill>
                  <a:srgbClr val="5A2781"/>
                </a:solidFill>
                <a:latin typeface="Arial Rounded MT Bold" pitchFamily="34" charset="0"/>
              </a:rPr>
              <a:t>=</a:t>
            </a:r>
            <a:r>
              <a:rPr lang="en-GB" dirty="0" err="1" smtClean="0">
                <a:solidFill>
                  <a:srgbClr val="5A2781"/>
                </a:solidFill>
                <a:latin typeface="Arial Rounded MT Bold" pitchFamily="34" charset="0"/>
              </a:rPr>
              <a:t>r&amp;p</a:t>
            </a:r>
            <a:r>
              <a:rPr lang="en-GB" dirty="0" smtClean="0">
                <a:solidFill>
                  <a:srgbClr val="5A2781"/>
                </a:solidFill>
                <a:latin typeface="Arial Rounded MT Bold" pitchFamily="34" charset="0"/>
              </a:rPr>
              <a:t>=</a:t>
            </a:r>
            <a:r>
              <a:rPr lang="en-GB" dirty="0" err="1" smtClean="0">
                <a:solidFill>
                  <a:srgbClr val="5A2781"/>
                </a:solidFill>
                <a:latin typeface="Arial Rounded MT Bold" pitchFamily="34" charset="0"/>
              </a:rPr>
              <a:t>GPS&amp;sw</a:t>
            </a:r>
            <a:r>
              <a:rPr lang="en-GB" dirty="0" smtClean="0">
                <a:solidFill>
                  <a:srgbClr val="5A2781"/>
                </a:solidFill>
                <a:latin typeface="Arial Rounded MT Bold" pitchFamily="34" charset="0"/>
              </a:rPr>
              <a:t>=w (accessed 5/10/12).</a:t>
            </a:r>
          </a:p>
          <a:p>
            <a:r>
              <a:rPr lang="en-GB" dirty="0" smtClean="0"/>
              <a:t/>
            </a:r>
            <a:br>
              <a:rPr lang="en-GB" dirty="0" smtClean="0"/>
            </a:br>
            <a:endParaRPr lang="en-GB" dirty="0" smtClean="0">
              <a:solidFill>
                <a:srgbClr val="5A2781"/>
              </a:solidFill>
              <a:latin typeface="Arial Rounded MT Bold" pitchFamily="34" charset="0"/>
            </a:endParaRPr>
          </a:p>
          <a:p>
            <a:endParaRPr lang="en-GB" dirty="0">
              <a:solidFill>
                <a:srgbClr val="5A2781"/>
              </a:solidFill>
              <a:latin typeface="Arial Rounded MT Bold"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MP900439133.JPG"/>
          <p:cNvPicPr>
            <a:picLocks noChangeAspect="1"/>
          </p:cNvPicPr>
          <p:nvPr/>
        </p:nvPicPr>
        <p:blipFill>
          <a:blip r:embed="rId2" cstate="print"/>
          <a:stretch>
            <a:fillRect/>
          </a:stretch>
        </p:blipFill>
        <p:spPr>
          <a:xfrm>
            <a:off x="785786" y="1928802"/>
            <a:ext cx="3714752" cy="3714752"/>
          </a:xfrm>
          <a:prstGeom prst="roundRect">
            <a:avLst/>
          </a:prstGeom>
        </p:spPr>
      </p:pic>
      <p:sp>
        <p:nvSpPr>
          <p:cNvPr id="3074" name="Rectangle 1028"/>
          <p:cNvSpPr>
            <a:spLocks noGrp="1" noChangeArrowheads="1"/>
          </p:cNvSpPr>
          <p:nvPr>
            <p:ph type="title"/>
          </p:nvPr>
        </p:nvSpPr>
        <p:spPr>
          <a:xfrm>
            <a:off x="500063" y="571500"/>
            <a:ext cx="8183562" cy="1050925"/>
          </a:xfrm>
        </p:spPr>
        <p:txBody>
          <a:bodyPr/>
          <a:lstStyle/>
          <a:p>
            <a:pPr eaLnBrk="1" fontAlgn="auto" hangingPunct="1">
              <a:spcAft>
                <a:spcPts val="0"/>
              </a:spcAft>
              <a:defRPr/>
            </a:pPr>
            <a:r>
              <a:rPr lang="en-GB" sz="5000" dirty="0" smtClean="0">
                <a:latin typeface="Arial Rounded MT Bold" pitchFamily="34" charset="0"/>
              </a:rPr>
              <a:t>What is plagiarism?</a:t>
            </a:r>
          </a:p>
        </p:txBody>
      </p:sp>
      <p:sp>
        <p:nvSpPr>
          <p:cNvPr id="7172" name="Rectangle 1029"/>
          <p:cNvSpPr>
            <a:spLocks noGrp="1" noChangeArrowheads="1"/>
          </p:cNvSpPr>
          <p:nvPr>
            <p:ph idx="1"/>
          </p:nvPr>
        </p:nvSpPr>
        <p:spPr>
          <a:xfrm>
            <a:off x="685800" y="1981200"/>
            <a:ext cx="7772400" cy="4876800"/>
          </a:xfrm>
        </p:spPr>
        <p:txBody>
          <a:bodyPr/>
          <a:lstStyle/>
          <a:p>
            <a:pPr eaLnBrk="1" hangingPunct="1">
              <a:buFontTx/>
              <a:buNone/>
            </a:pPr>
            <a:endParaRPr lang="en-GB" smtClean="0"/>
          </a:p>
          <a:p>
            <a:pPr eaLnBrk="1" hangingPunct="1"/>
            <a:endParaRPr lang="en-GB" smtClean="0"/>
          </a:p>
          <a:p>
            <a:pPr eaLnBrk="1" hangingPunct="1"/>
            <a:endParaRPr lang="en-GB" smtClean="0"/>
          </a:p>
          <a:p>
            <a:pPr eaLnBrk="1" hangingPunct="1">
              <a:buFont typeface="Wingdings 2" pitchFamily="18" charset="2"/>
              <a:buNone/>
            </a:pPr>
            <a:endParaRPr lang="en-GB" smtClean="0"/>
          </a:p>
        </p:txBody>
      </p:sp>
      <p:sp>
        <p:nvSpPr>
          <p:cNvPr id="7173" name="Text Box 1030"/>
          <p:cNvSpPr txBox="1">
            <a:spLocks noChangeArrowheads="1"/>
          </p:cNvSpPr>
          <p:nvPr/>
        </p:nvSpPr>
        <p:spPr bwMode="auto">
          <a:xfrm>
            <a:off x="1547813" y="2565400"/>
            <a:ext cx="6264275" cy="457200"/>
          </a:xfrm>
          <a:prstGeom prst="rect">
            <a:avLst/>
          </a:prstGeom>
          <a:noFill/>
          <a:ln w="9525">
            <a:noFill/>
            <a:miter lim="800000"/>
            <a:headEnd/>
            <a:tailEnd/>
          </a:ln>
        </p:spPr>
        <p:txBody>
          <a:bodyPr>
            <a:spAutoFit/>
          </a:bodyPr>
          <a:lstStyle/>
          <a:p>
            <a:pPr>
              <a:spcBef>
                <a:spcPct val="50000"/>
              </a:spcBef>
            </a:pPr>
            <a:endParaRPr lang="en-US"/>
          </a:p>
        </p:txBody>
      </p:sp>
      <p:sp>
        <p:nvSpPr>
          <p:cNvPr id="3077" name="Text Box 1031"/>
          <p:cNvSpPr txBox="1">
            <a:spLocks noChangeArrowheads="1"/>
          </p:cNvSpPr>
          <p:nvPr/>
        </p:nvSpPr>
        <p:spPr bwMode="auto">
          <a:xfrm>
            <a:off x="714375" y="2143125"/>
            <a:ext cx="3857625" cy="3692525"/>
          </a:xfrm>
          <a:prstGeom prst="rect">
            <a:avLst/>
          </a:prstGeom>
          <a:noFill/>
          <a:ln w="9525">
            <a:noFill/>
            <a:miter lim="800000"/>
            <a:headEnd/>
            <a:tailEnd/>
          </a:ln>
        </p:spPr>
        <p:txBody>
          <a:bodyPr>
            <a:spAutoFit/>
          </a:bodyPr>
          <a:lstStyle/>
          <a:p>
            <a:pPr algn="ctr">
              <a:spcBef>
                <a:spcPct val="50000"/>
              </a:spcBef>
              <a:defRPr/>
            </a:pPr>
            <a:r>
              <a:rPr lang="en-GB" sz="4500" dirty="0">
                <a:solidFill>
                  <a:schemeClr val="accent4">
                    <a:lumMod val="75000"/>
                  </a:schemeClr>
                </a:solidFill>
                <a:latin typeface="Arial Rounded MT Bold" pitchFamily="34" charset="0"/>
              </a:rPr>
              <a:t>Presenting someone else’s work as your own. </a:t>
            </a:r>
          </a:p>
          <a:p>
            <a:pPr algn="ctr">
              <a:spcBef>
                <a:spcPct val="50000"/>
              </a:spcBef>
              <a:defRPr/>
            </a:pPr>
            <a:endParaRPr lang="en-GB" sz="3600" dirty="0">
              <a:solidFill>
                <a:srgbClr val="000066"/>
              </a:solidFill>
              <a:latin typeface="Arial" charset="0"/>
            </a:endParaRPr>
          </a:p>
        </p:txBody>
      </p:sp>
      <p:sp>
        <p:nvSpPr>
          <p:cNvPr id="7175" name="Text Box 1032"/>
          <p:cNvSpPr txBox="1">
            <a:spLocks noChangeArrowheads="1"/>
          </p:cNvSpPr>
          <p:nvPr/>
        </p:nvSpPr>
        <p:spPr bwMode="auto">
          <a:xfrm>
            <a:off x="4643438" y="2000250"/>
            <a:ext cx="3786187" cy="3600450"/>
          </a:xfrm>
          <a:prstGeom prst="rect">
            <a:avLst/>
          </a:prstGeom>
          <a:noFill/>
          <a:ln w="9525">
            <a:noFill/>
            <a:miter lim="800000"/>
            <a:headEnd/>
            <a:tailEnd/>
          </a:ln>
        </p:spPr>
        <p:txBody>
          <a:bodyPr>
            <a:spAutoFit/>
          </a:bodyPr>
          <a:lstStyle/>
          <a:p>
            <a:pPr>
              <a:spcBef>
                <a:spcPct val="50000"/>
              </a:spcBef>
            </a:pPr>
            <a:r>
              <a:rPr lang="en-GB">
                <a:solidFill>
                  <a:srgbClr val="5A2781"/>
                </a:solidFill>
                <a:latin typeface="Arial Rounded MT Bold" pitchFamily="34" charset="0"/>
              </a:rPr>
              <a:t>Including:</a:t>
            </a:r>
          </a:p>
          <a:p>
            <a:pPr>
              <a:spcBef>
                <a:spcPct val="50000"/>
              </a:spcBef>
            </a:pPr>
            <a:r>
              <a:rPr lang="en-GB">
                <a:solidFill>
                  <a:srgbClr val="5A2781"/>
                </a:solidFill>
                <a:latin typeface="Arial Rounded MT Bold" pitchFamily="34" charset="0"/>
              </a:rPr>
              <a:t>Another person’s actual words (written and spoken)</a:t>
            </a:r>
          </a:p>
          <a:p>
            <a:pPr>
              <a:spcBef>
                <a:spcPct val="50000"/>
              </a:spcBef>
            </a:pPr>
            <a:r>
              <a:rPr lang="en-GB">
                <a:solidFill>
                  <a:srgbClr val="5A2781"/>
                </a:solidFill>
                <a:latin typeface="Arial Rounded MT Bold" pitchFamily="34" charset="0"/>
              </a:rPr>
              <a:t>Another person’s ideas or theories</a:t>
            </a:r>
          </a:p>
          <a:p>
            <a:pPr>
              <a:spcBef>
                <a:spcPct val="50000"/>
              </a:spcBef>
            </a:pPr>
            <a:r>
              <a:rPr lang="en-GB">
                <a:solidFill>
                  <a:srgbClr val="5A2781"/>
                </a:solidFill>
                <a:latin typeface="Arial Rounded MT Bold" pitchFamily="34" charset="0"/>
              </a:rPr>
              <a:t>Facts/statistics that are not common knowledge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cstate="print"/>
          <a:srcRect/>
          <a:stretch>
            <a:fillRect/>
          </a:stretch>
        </p:blipFill>
        <p:spPr bwMode="auto">
          <a:xfrm>
            <a:off x="0" y="495300"/>
            <a:ext cx="9164651" cy="57197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071563" y="3214688"/>
            <a:ext cx="7358062" cy="982662"/>
          </a:xfrm>
          <a:prstGeom prst="rect">
            <a:avLst/>
          </a:prstGeom>
        </p:spPr>
        <p:txBody>
          <a:bodyPr anchor="b"/>
          <a:lstStyle/>
          <a:p>
            <a:pPr algn="ctr" fontAlgn="auto">
              <a:spcAft>
                <a:spcPts val="0"/>
              </a:spcAft>
              <a:defRPr/>
            </a:pPr>
            <a:r>
              <a:rPr lang="en-GB" sz="6000" b="1" dirty="0">
                <a:solidFill>
                  <a:srgbClr val="7030A0"/>
                </a:solidFill>
                <a:effectLst>
                  <a:outerShdw blurRad="53975" dist="22860" dir="5400000" algn="tl" rotWithShape="0">
                    <a:srgbClr val="000000">
                      <a:alpha val="55000"/>
                    </a:srgbClr>
                  </a:outerShdw>
                </a:effectLst>
                <a:latin typeface="Arial Rounded MT Bold" pitchFamily="34" charset="0"/>
                <a:ea typeface="+mj-ea"/>
                <a:cs typeface="+mj-cs"/>
              </a:rPr>
              <a:t>When do you use quotes and references?</a:t>
            </a:r>
            <a:endParaRPr lang="en-GB" sz="6000" b="1" dirty="0">
              <a:solidFill>
                <a:srgbClr val="7030A0"/>
              </a:solidFill>
              <a:effectLst>
                <a:outerShdw blurRad="53975" dist="22860" dir="5400000" algn="tl" rotWithShape="0">
                  <a:srgbClr val="000000">
                    <a:alpha val="55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714375" y="3786188"/>
            <a:ext cx="7715250" cy="2000250"/>
          </a:xfrm>
          <a:prstGeom prst="roundRect">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6200000" scaled="1"/>
            <a:tileRect/>
          </a:gradFill>
          <a:ln>
            <a:solidFill>
              <a:srgbClr val="5A278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ounded Rectangle 4"/>
          <p:cNvSpPr/>
          <p:nvPr/>
        </p:nvSpPr>
        <p:spPr>
          <a:xfrm>
            <a:off x="714375" y="1714500"/>
            <a:ext cx="7715250" cy="1928813"/>
          </a:xfrm>
          <a:prstGeom prst="roundRect">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620000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098" name="Rectangle 2"/>
          <p:cNvSpPr>
            <a:spLocks noGrp="1" noChangeArrowheads="1"/>
          </p:cNvSpPr>
          <p:nvPr>
            <p:ph type="title"/>
          </p:nvPr>
        </p:nvSpPr>
        <p:spPr>
          <a:xfrm>
            <a:off x="428625" y="500063"/>
            <a:ext cx="8215313" cy="857250"/>
          </a:xfrm>
        </p:spPr>
        <p:txBody>
          <a:bodyPr>
            <a:noAutofit/>
          </a:bodyPr>
          <a:lstStyle/>
          <a:p>
            <a:pPr eaLnBrk="1" fontAlgn="auto" hangingPunct="1">
              <a:spcAft>
                <a:spcPts val="0"/>
              </a:spcAft>
              <a:defRPr/>
            </a:pPr>
            <a:r>
              <a:rPr lang="en-GB" sz="4300" dirty="0" smtClean="0">
                <a:latin typeface="Arial Rounded MT Bold" pitchFamily="34" charset="0"/>
              </a:rPr>
              <a:t>Quotations and Bibliographies</a:t>
            </a:r>
            <a:endParaRPr lang="en-GB" sz="4300" dirty="0" smtClean="0"/>
          </a:p>
        </p:txBody>
      </p:sp>
      <p:sp>
        <p:nvSpPr>
          <p:cNvPr id="4099" name="Rectangle 3"/>
          <p:cNvSpPr>
            <a:spLocks noGrp="1" noChangeArrowheads="1"/>
          </p:cNvSpPr>
          <p:nvPr>
            <p:ph idx="1"/>
          </p:nvPr>
        </p:nvSpPr>
        <p:spPr>
          <a:xfrm>
            <a:off x="685800" y="1524000"/>
            <a:ext cx="7772400" cy="2119313"/>
          </a:xfrm>
        </p:spPr>
        <p:txBody>
          <a:bodyPr>
            <a:normAutofit/>
          </a:bodyPr>
          <a:lstStyle/>
          <a:p>
            <a:pPr marL="533400" indent="-533400" eaLnBrk="1" fontAlgn="auto" hangingPunct="1">
              <a:spcAft>
                <a:spcPts val="0"/>
              </a:spcAft>
              <a:buFont typeface="Wingdings 2"/>
              <a:buNone/>
              <a:defRPr/>
            </a:pPr>
            <a:r>
              <a:rPr lang="en-GB" sz="4000" dirty="0" smtClean="0">
                <a:solidFill>
                  <a:schemeClr val="accent4">
                    <a:lumMod val="75000"/>
                  </a:schemeClr>
                </a:solidFill>
                <a:latin typeface="Arial Rounded MT Bold" pitchFamily="34" charset="0"/>
              </a:rPr>
              <a:t>Quoting</a:t>
            </a:r>
          </a:p>
          <a:p>
            <a:pPr marL="533400" indent="-533400" eaLnBrk="1" fontAlgn="auto" hangingPunct="1">
              <a:spcAft>
                <a:spcPts val="0"/>
              </a:spcAft>
              <a:buFont typeface="Wingdings 2"/>
              <a:buNone/>
              <a:defRPr/>
            </a:pPr>
            <a:r>
              <a:rPr lang="en-GB" sz="2000" dirty="0" smtClean="0">
                <a:solidFill>
                  <a:schemeClr val="accent4">
                    <a:lumMod val="75000"/>
                  </a:schemeClr>
                </a:solidFill>
                <a:latin typeface="Arial Rounded MT Bold" pitchFamily="34" charset="0"/>
              </a:rPr>
              <a:t>	</a:t>
            </a:r>
            <a:r>
              <a:rPr lang="en-GB" sz="2900" dirty="0" smtClean="0">
                <a:solidFill>
                  <a:schemeClr val="accent4">
                    <a:lumMod val="75000"/>
                  </a:schemeClr>
                </a:solidFill>
                <a:latin typeface="Arial Rounded MT Bold" pitchFamily="34" charset="0"/>
              </a:rPr>
              <a:t>Including passages or ideas from books and articles within your assignment</a:t>
            </a:r>
          </a:p>
          <a:p>
            <a:pPr marL="1181100" lvl="1" indent="-457200" eaLnBrk="1" fontAlgn="auto" hangingPunct="1">
              <a:spcAft>
                <a:spcPts val="0"/>
              </a:spcAft>
              <a:buFont typeface="Verdana"/>
              <a:buChar char="◦"/>
              <a:defRPr/>
            </a:pPr>
            <a:endParaRPr lang="en-GB" sz="3200" dirty="0" smtClean="0"/>
          </a:p>
        </p:txBody>
      </p:sp>
      <p:sp>
        <p:nvSpPr>
          <p:cNvPr id="11270" name="Rectangle 5"/>
          <p:cNvSpPr>
            <a:spLocks noChangeArrowheads="1"/>
          </p:cNvSpPr>
          <p:nvPr/>
        </p:nvSpPr>
        <p:spPr bwMode="auto">
          <a:xfrm>
            <a:off x="0" y="0"/>
            <a:ext cx="9144000" cy="6858000"/>
          </a:xfrm>
          <a:prstGeom prst="rect">
            <a:avLst/>
          </a:prstGeom>
          <a:noFill/>
          <a:ln w="9525">
            <a:solidFill>
              <a:schemeClr val="tx1"/>
            </a:solidFill>
            <a:miter lim="800000"/>
            <a:headEnd/>
            <a:tailEnd/>
          </a:ln>
        </p:spPr>
        <p:txBody>
          <a:bodyPr wrap="none" anchor="ctr"/>
          <a:lstStyle/>
          <a:p>
            <a:endParaRPr lang="en-US"/>
          </a:p>
        </p:txBody>
      </p:sp>
      <p:sp>
        <p:nvSpPr>
          <p:cNvPr id="7" name="TextBox 6"/>
          <p:cNvSpPr txBox="1"/>
          <p:nvPr/>
        </p:nvSpPr>
        <p:spPr>
          <a:xfrm>
            <a:off x="857250" y="3714750"/>
            <a:ext cx="7500938" cy="1970088"/>
          </a:xfrm>
          <a:prstGeom prst="rect">
            <a:avLst/>
          </a:prstGeom>
          <a:noFill/>
        </p:spPr>
        <p:txBody>
          <a:bodyPr>
            <a:spAutoFit/>
          </a:bodyPr>
          <a:lstStyle/>
          <a:p>
            <a:pPr marL="533400" indent="-533400">
              <a:defRPr/>
            </a:pPr>
            <a:r>
              <a:rPr lang="en-GB" sz="4000" dirty="0">
                <a:solidFill>
                  <a:srgbClr val="5A2781"/>
                </a:solidFill>
                <a:latin typeface="Arial Rounded MT Bold" pitchFamily="34" charset="0"/>
              </a:rPr>
              <a:t>Writing a bibliography</a:t>
            </a:r>
          </a:p>
          <a:p>
            <a:pPr marL="816864" lvl="1" indent="-533400">
              <a:defRPr/>
            </a:pPr>
            <a:r>
              <a:rPr lang="en-GB" sz="2900" dirty="0">
                <a:solidFill>
                  <a:srgbClr val="5A2781"/>
                </a:solidFill>
                <a:latin typeface="Arial Rounded MT Bold" pitchFamily="34" charset="0"/>
              </a:rPr>
              <a:t>Writing a list of all the books and</a:t>
            </a:r>
          </a:p>
          <a:p>
            <a:pPr marL="816864" lvl="1" indent="-533400">
              <a:defRPr/>
            </a:pPr>
            <a:r>
              <a:rPr lang="en-GB" sz="2900" dirty="0">
                <a:solidFill>
                  <a:srgbClr val="5A2781"/>
                </a:solidFill>
                <a:latin typeface="Arial Rounded MT Bold" pitchFamily="34" charset="0"/>
              </a:rPr>
              <a:t>articles you have used</a:t>
            </a:r>
          </a:p>
          <a:p>
            <a:pPr>
              <a:defRPr/>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title"/>
          </p:nvPr>
        </p:nvSpPr>
        <p:spPr>
          <a:xfrm>
            <a:off x="642938" y="714375"/>
            <a:ext cx="7772400" cy="982663"/>
          </a:xfrm>
        </p:spPr>
        <p:txBody>
          <a:bodyPr>
            <a:noAutofit/>
          </a:bodyPr>
          <a:lstStyle/>
          <a:p>
            <a:pPr eaLnBrk="1" fontAlgn="auto" hangingPunct="1">
              <a:spcAft>
                <a:spcPts val="0"/>
              </a:spcAft>
              <a:defRPr/>
            </a:pPr>
            <a:r>
              <a:rPr lang="en-GB" sz="5000" dirty="0" smtClean="0">
                <a:latin typeface="Arial Rounded MT Bold" pitchFamily="34" charset="0"/>
              </a:rPr>
              <a:t>Direct quotations</a:t>
            </a:r>
            <a:endParaRPr lang="en-GB" sz="5000" dirty="0" smtClean="0"/>
          </a:p>
        </p:txBody>
      </p:sp>
      <p:sp>
        <p:nvSpPr>
          <p:cNvPr id="5123" name="Rectangle 4"/>
          <p:cNvSpPr>
            <a:spLocks noGrp="1" noChangeArrowheads="1"/>
          </p:cNvSpPr>
          <p:nvPr>
            <p:ph idx="1"/>
          </p:nvPr>
        </p:nvSpPr>
        <p:spPr>
          <a:xfrm>
            <a:off x="1928813" y="2214563"/>
            <a:ext cx="6072187" cy="2798762"/>
          </a:xfrm>
        </p:spPr>
        <p:txBody>
          <a:bodyPr>
            <a:normAutofit fontScale="92500"/>
          </a:bodyPr>
          <a:lstStyle/>
          <a:p>
            <a:pPr marL="265176" indent="0" eaLnBrk="1" fontAlgn="auto" hangingPunct="1">
              <a:lnSpc>
                <a:spcPct val="90000"/>
              </a:lnSpc>
              <a:spcAft>
                <a:spcPts val="0"/>
              </a:spcAft>
              <a:buFont typeface="Wingdings 2"/>
              <a:buNone/>
              <a:defRPr/>
            </a:pPr>
            <a:r>
              <a:rPr lang="en-GB" sz="5000" dirty="0" smtClean="0">
                <a:solidFill>
                  <a:schemeClr val="accent4">
                    <a:lumMod val="75000"/>
                  </a:schemeClr>
                </a:solidFill>
                <a:latin typeface="Arial Rounded MT Bold" pitchFamily="34" charset="0"/>
              </a:rPr>
              <a:t>Direct copying of a section from a book, journal article, website etc. </a:t>
            </a:r>
          </a:p>
          <a:p>
            <a:pPr marL="265176" indent="-265176" algn="ctr" eaLnBrk="1" fontAlgn="auto" hangingPunct="1">
              <a:lnSpc>
                <a:spcPct val="90000"/>
              </a:lnSpc>
              <a:spcAft>
                <a:spcPts val="0"/>
              </a:spcAft>
              <a:buFontTx/>
              <a:buNone/>
              <a:defRPr/>
            </a:pPr>
            <a:endParaRPr lang="en-GB" sz="3600" dirty="0" smtClean="0"/>
          </a:p>
        </p:txBody>
      </p:sp>
      <p:sp>
        <p:nvSpPr>
          <p:cNvPr id="4" name="5-Point Star 3"/>
          <p:cNvSpPr/>
          <p:nvPr/>
        </p:nvSpPr>
        <p:spPr>
          <a:xfrm>
            <a:off x="1571625" y="2357438"/>
            <a:ext cx="571500" cy="557212"/>
          </a:xfrm>
          <a:prstGeom prst="star5">
            <a:avLst/>
          </a:prstGeom>
          <a:solidFill>
            <a:schemeClr val="accent5">
              <a:lumMod val="60000"/>
              <a:lumOff val="40000"/>
            </a:schemeClr>
          </a:solidFill>
          <a:ln>
            <a:solidFill>
              <a:srgbClr val="5A278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428596" y="928670"/>
            <a:ext cx="8183562" cy="4214827"/>
          </a:xfrm>
        </p:spPr>
        <p:txBody>
          <a:bodyPr>
            <a:normAutofit lnSpcReduction="10000"/>
          </a:bodyPr>
          <a:lstStyle/>
          <a:p>
            <a:pPr marL="548640" lvl="1" indent="-201168" eaLnBrk="1" fontAlgn="auto" hangingPunct="1">
              <a:spcAft>
                <a:spcPts val="0"/>
              </a:spcAft>
              <a:buFontTx/>
              <a:buNone/>
              <a:defRPr/>
            </a:pPr>
            <a:r>
              <a:rPr lang="en-GB" sz="3600" dirty="0" smtClean="0">
                <a:solidFill>
                  <a:schemeClr val="accent4">
                    <a:lumMod val="75000"/>
                  </a:schemeClr>
                </a:solidFill>
                <a:latin typeface="Arial Rounded MT Bold" pitchFamily="34" charset="0"/>
              </a:rPr>
              <a:t>	Human resource planning is an important part of business planning.  “Plans are normally divided into short, medium and long terms.  The period over which business plans extend varies from one organisation to another” (Currie, 2006, p.59).</a:t>
            </a:r>
          </a:p>
          <a:p>
            <a:pPr marL="265176" indent="-265176" eaLnBrk="1" fontAlgn="auto" hangingPunct="1">
              <a:spcAft>
                <a:spcPts val="0"/>
              </a:spcAft>
              <a:buFont typeface="Wingdings 2"/>
              <a:buChar char=""/>
              <a:defRPr/>
            </a:pPr>
            <a:endParaRPr lang="en-GB" sz="3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title"/>
          </p:nvPr>
        </p:nvSpPr>
        <p:spPr>
          <a:xfrm>
            <a:off x="642938" y="714375"/>
            <a:ext cx="7772400" cy="982663"/>
          </a:xfrm>
        </p:spPr>
        <p:txBody>
          <a:bodyPr>
            <a:noAutofit/>
          </a:bodyPr>
          <a:lstStyle/>
          <a:p>
            <a:pPr eaLnBrk="1" fontAlgn="auto" hangingPunct="1">
              <a:spcAft>
                <a:spcPts val="0"/>
              </a:spcAft>
              <a:defRPr/>
            </a:pPr>
            <a:r>
              <a:rPr lang="en-GB" sz="5000" dirty="0" smtClean="0">
                <a:latin typeface="Arial Rounded MT Bold" pitchFamily="34" charset="0"/>
              </a:rPr>
              <a:t>Indirect quotations</a:t>
            </a:r>
            <a:endParaRPr lang="en-GB" sz="5000" dirty="0" smtClean="0"/>
          </a:p>
        </p:txBody>
      </p:sp>
      <p:sp>
        <p:nvSpPr>
          <p:cNvPr id="5123" name="Rectangle 4"/>
          <p:cNvSpPr>
            <a:spLocks noGrp="1" noChangeArrowheads="1"/>
          </p:cNvSpPr>
          <p:nvPr>
            <p:ph idx="1"/>
          </p:nvPr>
        </p:nvSpPr>
        <p:spPr>
          <a:xfrm>
            <a:off x="1928813" y="2286000"/>
            <a:ext cx="6072187" cy="4000500"/>
          </a:xfrm>
        </p:spPr>
        <p:txBody>
          <a:bodyPr>
            <a:normAutofit fontScale="77500" lnSpcReduction="20000"/>
          </a:bodyPr>
          <a:lstStyle/>
          <a:p>
            <a:pPr marL="265176" indent="0" eaLnBrk="1" fontAlgn="auto" hangingPunct="1">
              <a:spcAft>
                <a:spcPts val="1200"/>
              </a:spcAft>
              <a:buFont typeface="Wingdings 2"/>
              <a:buNone/>
              <a:defRPr/>
            </a:pPr>
            <a:r>
              <a:rPr lang="en-GB" sz="5900" dirty="0" smtClean="0">
                <a:solidFill>
                  <a:schemeClr val="accent4">
                    <a:lumMod val="75000"/>
                  </a:schemeClr>
                </a:solidFill>
                <a:latin typeface="Arial Rounded MT Bold" pitchFamily="34" charset="0"/>
              </a:rPr>
              <a:t>Reference to an idea credited to an author</a:t>
            </a:r>
          </a:p>
          <a:p>
            <a:pPr marL="265176" indent="0" eaLnBrk="1" fontAlgn="auto" hangingPunct="1">
              <a:spcAft>
                <a:spcPts val="1200"/>
              </a:spcAft>
              <a:buFont typeface="Wingdings 2"/>
              <a:buNone/>
              <a:defRPr/>
            </a:pPr>
            <a:r>
              <a:rPr lang="en-GB" sz="5900" dirty="0" smtClean="0">
                <a:solidFill>
                  <a:schemeClr val="accent4">
                    <a:lumMod val="75000"/>
                  </a:schemeClr>
                </a:solidFill>
                <a:latin typeface="Arial Rounded MT Bold" pitchFamily="34" charset="0"/>
              </a:rPr>
              <a:t>Putting an author’s ideas into your own words</a:t>
            </a:r>
          </a:p>
          <a:p>
            <a:pPr marL="265176" indent="-265176" algn="ctr" eaLnBrk="1" fontAlgn="auto" hangingPunct="1">
              <a:lnSpc>
                <a:spcPct val="90000"/>
              </a:lnSpc>
              <a:spcAft>
                <a:spcPts val="0"/>
              </a:spcAft>
              <a:buFontTx/>
              <a:buNone/>
              <a:defRPr/>
            </a:pPr>
            <a:endParaRPr lang="en-GB" sz="3600" dirty="0" smtClean="0"/>
          </a:p>
        </p:txBody>
      </p:sp>
      <p:sp>
        <p:nvSpPr>
          <p:cNvPr id="4" name="5-Point Star 3"/>
          <p:cNvSpPr/>
          <p:nvPr/>
        </p:nvSpPr>
        <p:spPr>
          <a:xfrm>
            <a:off x="1571625" y="2300288"/>
            <a:ext cx="571500" cy="557212"/>
          </a:xfrm>
          <a:prstGeom prst="star5">
            <a:avLst/>
          </a:prstGeom>
          <a:solidFill>
            <a:schemeClr val="accent5">
              <a:lumMod val="60000"/>
              <a:lumOff val="40000"/>
            </a:schemeClr>
          </a:solidFill>
          <a:ln>
            <a:solidFill>
              <a:srgbClr val="5A278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5-Point Star 4"/>
          <p:cNvSpPr/>
          <p:nvPr/>
        </p:nvSpPr>
        <p:spPr>
          <a:xfrm>
            <a:off x="1571625" y="4157663"/>
            <a:ext cx="571500" cy="557212"/>
          </a:xfrm>
          <a:prstGeom prst="star5">
            <a:avLst/>
          </a:prstGeom>
          <a:solidFill>
            <a:schemeClr val="accent5">
              <a:lumMod val="60000"/>
              <a:lumOff val="40000"/>
            </a:schemeClr>
          </a:solidFill>
          <a:ln>
            <a:solidFill>
              <a:srgbClr val="5A278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14375" y="642938"/>
            <a:ext cx="7772400" cy="5110162"/>
          </a:xfrm>
        </p:spPr>
        <p:txBody>
          <a:bodyPr>
            <a:normAutofit/>
          </a:bodyPr>
          <a:lstStyle/>
          <a:p>
            <a:pPr marL="548640" lvl="1" indent="-201168" eaLnBrk="1" fontAlgn="auto" hangingPunct="1">
              <a:spcAft>
                <a:spcPts val="0"/>
              </a:spcAft>
              <a:buFontTx/>
              <a:buNone/>
              <a:defRPr/>
            </a:pPr>
            <a:r>
              <a:rPr lang="en-GB" sz="3600" dirty="0" smtClean="0">
                <a:solidFill>
                  <a:schemeClr val="accent4">
                    <a:lumMod val="75000"/>
                  </a:schemeClr>
                </a:solidFill>
                <a:latin typeface="Arial Rounded MT Bold" pitchFamily="34" charset="0"/>
              </a:rPr>
              <a:t>	Teaching assistants may be involved in helping and monitoring volunteers.  An important part of this will involve the induction of volunteers and providing them with all the information they need (</a:t>
            </a:r>
            <a:r>
              <a:rPr lang="en-GB" sz="3600" dirty="0" err="1" smtClean="0">
                <a:solidFill>
                  <a:schemeClr val="accent4">
                    <a:lumMod val="75000"/>
                  </a:schemeClr>
                </a:solidFill>
                <a:latin typeface="Arial Rounded MT Bold" pitchFamily="34" charset="0"/>
              </a:rPr>
              <a:t>Kamen</a:t>
            </a:r>
            <a:r>
              <a:rPr lang="en-GB" sz="3600" dirty="0" smtClean="0">
                <a:solidFill>
                  <a:schemeClr val="accent4">
                    <a:lumMod val="75000"/>
                  </a:schemeClr>
                </a:solidFill>
                <a:latin typeface="Arial Rounded MT Bold" pitchFamily="34" charset="0"/>
              </a:rPr>
              <a:t>, 2008, p.150). </a:t>
            </a:r>
          </a:p>
          <a:p>
            <a:pPr marL="265176" indent="-265176" eaLnBrk="1" fontAlgn="auto" hangingPunct="1">
              <a:spcAft>
                <a:spcPts val="0"/>
              </a:spcAft>
              <a:buFont typeface="Wingdings 2"/>
              <a:buChar char=""/>
              <a:defRPr/>
            </a:pPr>
            <a:endParaRPr lang="en-GB" sz="36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2708</TotalTime>
  <Words>439</Words>
  <Application>Microsoft Office PowerPoint</Application>
  <PresentationFormat>On-screen Show (4:3)</PresentationFormat>
  <Paragraphs>57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Aspect</vt:lpstr>
      <vt:lpstr>Slide 1</vt:lpstr>
      <vt:lpstr>What is plagiarism?</vt:lpstr>
      <vt:lpstr>Slide 3</vt:lpstr>
      <vt:lpstr>Slide 4</vt:lpstr>
      <vt:lpstr>Quotations and Bibliographies</vt:lpstr>
      <vt:lpstr>Direct quotations</vt:lpstr>
      <vt:lpstr>Slide 7</vt:lpstr>
      <vt:lpstr>Indirect quotations</vt:lpstr>
      <vt:lpstr>Slide 9</vt:lpstr>
      <vt:lpstr>Slide 10</vt:lpstr>
      <vt:lpstr>Websites?</vt:lpstr>
      <vt:lpstr>Slide 12</vt:lpstr>
      <vt:lpstr>What do you include in a bibliography?</vt:lpstr>
      <vt:lpstr>Slide 14</vt:lpstr>
      <vt:lpstr>Problems?</vt:lpstr>
      <vt:lpstr>Multiple authors   Up to 3 authors, write all three in the in-text reference  More than 3 authors, write the first then et al.</vt:lpstr>
      <vt:lpstr>Authors citing other authors?</vt:lpstr>
      <vt:lpstr>Emails, letters, unpublished interviews?</vt:lpstr>
      <vt:lpstr>Online journal databases?</vt:lpstr>
    </vt:vector>
  </TitlesOfParts>
  <Company>Westminster Kingsway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Referencing and Quotations:</dc:title>
  <dc:creator>vslibrary</dc:creator>
  <cp:lastModifiedBy>claire.harrop</cp:lastModifiedBy>
  <cp:revision>137</cp:revision>
  <dcterms:created xsi:type="dcterms:W3CDTF">2003-01-14T16:28:11Z</dcterms:created>
  <dcterms:modified xsi:type="dcterms:W3CDTF">2012-10-08T18:44:20Z</dcterms:modified>
</cp:coreProperties>
</file>