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85" r:id="rId4"/>
    <p:sldId id="259" r:id="rId5"/>
    <p:sldId id="260" r:id="rId6"/>
    <p:sldId id="261" r:id="rId7"/>
    <p:sldId id="262" r:id="rId8"/>
    <p:sldId id="263" r:id="rId9"/>
    <p:sldId id="264" r:id="rId10"/>
    <p:sldId id="265" r:id="rId11"/>
    <p:sldId id="286" r:id="rId12"/>
    <p:sldId id="266" r:id="rId13"/>
    <p:sldId id="287" r:id="rId14"/>
    <p:sldId id="267" r:id="rId15"/>
    <p:sldId id="288" r:id="rId16"/>
    <p:sldId id="268" r:id="rId17"/>
    <p:sldId id="289" r:id="rId18"/>
    <p:sldId id="269" r:id="rId19"/>
    <p:sldId id="290" r:id="rId20"/>
    <p:sldId id="271" r:id="rId21"/>
    <p:sldId id="282" r:id="rId22"/>
    <p:sldId id="284" r:id="rId2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CC0000"/>
    <a:srgbClr val="0000FF"/>
    <a:srgbClr val="FF6600"/>
    <a:srgbClr val="E1F4FF"/>
    <a:srgbClr val="00A249"/>
    <a:srgbClr val="DE0000"/>
    <a:srgbClr val="6969FF"/>
    <a:srgbClr val="4343FF"/>
    <a:srgbClr val="9F5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10" autoAdjust="0"/>
  </p:normalViewPr>
  <p:slideViewPr>
    <p:cSldViewPr>
      <p:cViewPr varScale="1">
        <p:scale>
          <a:sx n="97" d="100"/>
          <a:sy n="97" d="100"/>
        </p:scale>
        <p:origin x="192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CD5BE6E6-A2E5-4352-9DC1-3734EBEB61F1}" type="datetimeFigureOut">
              <a:rPr lang="en-GB" smtClean="0"/>
              <a:pPr/>
              <a:t>05/01/2017</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73378E0-3CA0-4BCD-A3AC-F35C05B3D3CE}" type="slidenum">
              <a:rPr lang="en-GB" smtClean="0"/>
              <a:pPr/>
              <a:t>‹#›</a:t>
            </a:fld>
            <a:endParaRPr lang="en-GB"/>
          </a:p>
        </p:txBody>
      </p:sp>
    </p:spTree>
    <p:extLst>
      <p:ext uri="{BB962C8B-B14F-4D97-AF65-F5344CB8AC3E}">
        <p14:creationId xmlns:p14="http://schemas.microsoft.com/office/powerpoint/2010/main" val="260289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1</a:t>
            </a:fld>
            <a:endParaRPr lang="en-GB"/>
          </a:p>
        </p:txBody>
      </p:sp>
    </p:spTree>
    <p:extLst>
      <p:ext uri="{BB962C8B-B14F-4D97-AF65-F5344CB8AC3E}">
        <p14:creationId xmlns:p14="http://schemas.microsoft.com/office/powerpoint/2010/main" val="423193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Things to check to make sure your source is reliable </a:t>
            </a:r>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10</a:t>
            </a:fld>
            <a:endParaRPr lang="en-GB"/>
          </a:p>
        </p:txBody>
      </p:sp>
    </p:spTree>
    <p:extLst>
      <p:ext uri="{BB962C8B-B14F-4D97-AF65-F5344CB8AC3E}">
        <p14:creationId xmlns:p14="http://schemas.microsoft.com/office/powerpoint/2010/main" val="90061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11</a:t>
            </a:fld>
            <a:endParaRPr lang="en-GB"/>
          </a:p>
        </p:txBody>
      </p:sp>
    </p:spTree>
    <p:extLst>
      <p:ext uri="{BB962C8B-B14F-4D97-AF65-F5344CB8AC3E}">
        <p14:creationId xmlns:p14="http://schemas.microsoft.com/office/powerpoint/2010/main" val="258907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12</a:t>
            </a:fld>
            <a:endParaRPr lang="en-GB"/>
          </a:p>
        </p:txBody>
      </p:sp>
    </p:spTree>
    <p:extLst>
      <p:ext uri="{BB962C8B-B14F-4D97-AF65-F5344CB8AC3E}">
        <p14:creationId xmlns:p14="http://schemas.microsoft.com/office/powerpoint/2010/main" val="3720674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13</a:t>
            </a:fld>
            <a:endParaRPr lang="en-GB"/>
          </a:p>
        </p:txBody>
      </p:sp>
    </p:spTree>
    <p:extLst>
      <p:ext uri="{BB962C8B-B14F-4D97-AF65-F5344CB8AC3E}">
        <p14:creationId xmlns:p14="http://schemas.microsoft.com/office/powerpoint/2010/main" val="3100411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14</a:t>
            </a:fld>
            <a:endParaRPr lang="en-GB"/>
          </a:p>
        </p:txBody>
      </p:sp>
    </p:spTree>
    <p:extLst>
      <p:ext uri="{BB962C8B-B14F-4D97-AF65-F5344CB8AC3E}">
        <p14:creationId xmlns:p14="http://schemas.microsoft.com/office/powerpoint/2010/main" val="3354801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15</a:t>
            </a:fld>
            <a:endParaRPr lang="en-GB"/>
          </a:p>
        </p:txBody>
      </p:sp>
    </p:spTree>
    <p:extLst>
      <p:ext uri="{BB962C8B-B14F-4D97-AF65-F5344CB8AC3E}">
        <p14:creationId xmlns:p14="http://schemas.microsoft.com/office/powerpoint/2010/main" val="425129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89393508-E357-49DE-AA22-6B179757F4C7}" type="slidenum">
              <a:rPr lang="en-GB" smtClean="0"/>
              <a:pPr/>
              <a:t>16</a:t>
            </a:fld>
            <a:endParaRPr lang="en-GB"/>
          </a:p>
        </p:txBody>
      </p:sp>
    </p:spTree>
    <p:extLst>
      <p:ext uri="{BB962C8B-B14F-4D97-AF65-F5344CB8AC3E}">
        <p14:creationId xmlns:p14="http://schemas.microsoft.com/office/powerpoint/2010/main" val="285064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17</a:t>
            </a:fld>
            <a:endParaRPr lang="en-GB"/>
          </a:p>
        </p:txBody>
      </p:sp>
    </p:spTree>
    <p:extLst>
      <p:ext uri="{BB962C8B-B14F-4D97-AF65-F5344CB8AC3E}">
        <p14:creationId xmlns:p14="http://schemas.microsoft.com/office/powerpoint/2010/main" val="1066867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89393508-E357-49DE-AA22-6B179757F4C7}" type="slidenum">
              <a:rPr lang="en-GB" smtClean="0"/>
              <a:pPr/>
              <a:t>18</a:t>
            </a:fld>
            <a:endParaRPr lang="en-GB"/>
          </a:p>
        </p:txBody>
      </p:sp>
    </p:spTree>
    <p:extLst>
      <p:ext uri="{BB962C8B-B14F-4D97-AF65-F5344CB8AC3E}">
        <p14:creationId xmlns:p14="http://schemas.microsoft.com/office/powerpoint/2010/main" val="51642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19</a:t>
            </a:fld>
            <a:endParaRPr lang="en-GB"/>
          </a:p>
        </p:txBody>
      </p:sp>
    </p:spTree>
    <p:extLst>
      <p:ext uri="{BB962C8B-B14F-4D97-AF65-F5344CB8AC3E}">
        <p14:creationId xmlns:p14="http://schemas.microsoft.com/office/powerpoint/2010/main" val="395020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a:t>
            </a:r>
            <a:r>
              <a:rPr lang="en-GB" dirty="0" smtClean="0"/>
              <a:t>problems </a:t>
            </a:r>
            <a:r>
              <a:rPr lang="en-GB" dirty="0" smtClean="0"/>
              <a:t>do you find </a:t>
            </a:r>
            <a:r>
              <a:rPr lang="en-GB" dirty="0" smtClean="0"/>
              <a:t>with</a:t>
            </a:r>
            <a:r>
              <a:rPr lang="en-GB" baseline="0" dirty="0" smtClean="0"/>
              <a:t> search engines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2</a:t>
            </a:fld>
            <a:endParaRPr lang="en-GB"/>
          </a:p>
        </p:txBody>
      </p:sp>
    </p:spTree>
    <p:extLst>
      <p:ext uri="{BB962C8B-B14F-4D97-AF65-F5344CB8AC3E}">
        <p14:creationId xmlns:p14="http://schemas.microsoft.com/office/powerpoint/2010/main" val="2895216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Click </a:t>
            </a:r>
            <a:r>
              <a:rPr lang="en-GB" dirty="0" smtClean="0"/>
              <a:t>Moodle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73378E0-3CA0-4BCD-A3AC-F35C05B3D3CE}" type="slidenum">
              <a:rPr lang="en-GB" smtClean="0"/>
              <a:pPr/>
              <a:t>20</a:t>
            </a:fld>
            <a:endParaRPr lang="en-GB"/>
          </a:p>
        </p:txBody>
      </p:sp>
    </p:spTree>
    <p:extLst>
      <p:ext uri="{BB962C8B-B14F-4D97-AF65-F5344CB8AC3E}">
        <p14:creationId xmlns:p14="http://schemas.microsoft.com/office/powerpoint/2010/main" val="1607439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73378E0-3CA0-4BCD-A3AC-F35C05B3D3CE}" type="slidenum">
              <a:rPr lang="en-GB" smtClean="0"/>
              <a:pPr/>
              <a:t>21</a:t>
            </a:fld>
            <a:endParaRPr lang="en-GB"/>
          </a:p>
        </p:txBody>
      </p:sp>
    </p:spTree>
    <p:extLst>
      <p:ext uri="{BB962C8B-B14F-4D97-AF65-F5344CB8AC3E}">
        <p14:creationId xmlns:p14="http://schemas.microsoft.com/office/powerpoint/2010/main" val="1889704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Click the circle to go to </a:t>
            </a:r>
            <a:r>
              <a:rPr lang="en-GB" dirty="0" err="1" smtClean="0"/>
              <a:t>moodle</a:t>
            </a:r>
            <a:r>
              <a:rPr lang="en-GB" dirty="0" smtClean="0"/>
              <a:t>, to show them where the quiz is (link</a:t>
            </a:r>
            <a:r>
              <a:rPr lang="en-GB" baseline="0" dirty="0" smtClean="0"/>
              <a:t> for quiz is at the bottom of the main Victoria resources page)</a:t>
            </a:r>
            <a:endParaRPr lang="en-GB" dirty="0"/>
          </a:p>
        </p:txBody>
      </p:sp>
      <p:sp>
        <p:nvSpPr>
          <p:cNvPr id="4" name="Slide Number Placeholder 3"/>
          <p:cNvSpPr>
            <a:spLocks noGrp="1"/>
          </p:cNvSpPr>
          <p:nvPr>
            <p:ph type="sldNum" sz="quarter" idx="10"/>
          </p:nvPr>
        </p:nvSpPr>
        <p:spPr/>
        <p:txBody>
          <a:bodyPr/>
          <a:lstStyle/>
          <a:p>
            <a:fld id="{273378E0-3CA0-4BCD-A3AC-F35C05B3D3CE}" type="slidenum">
              <a:rPr lang="en-GB" smtClean="0"/>
              <a:pPr/>
              <a:t>22</a:t>
            </a:fld>
            <a:endParaRPr lang="en-GB"/>
          </a:p>
        </p:txBody>
      </p:sp>
    </p:spTree>
    <p:extLst>
      <p:ext uri="{BB962C8B-B14F-4D97-AF65-F5344CB8AC3E}">
        <p14:creationId xmlns:p14="http://schemas.microsoft.com/office/powerpoint/2010/main" val="69732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Common</a:t>
            </a:r>
            <a:r>
              <a:rPr lang="en-GB" baseline="0" dirty="0" smtClean="0"/>
              <a:t> problems</a:t>
            </a:r>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3</a:t>
            </a:fld>
            <a:endParaRPr lang="en-GB"/>
          </a:p>
        </p:txBody>
      </p:sp>
    </p:spTree>
    <p:extLst>
      <p:ext uri="{BB962C8B-B14F-4D97-AF65-F5344CB8AC3E}">
        <p14:creationId xmlns:p14="http://schemas.microsoft.com/office/powerpoint/2010/main" val="427794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tips do you have?</a:t>
            </a:r>
          </a:p>
          <a:p>
            <a:r>
              <a:rPr lang="en-GB" dirty="0" smtClean="0"/>
              <a:t>Try and Advanced search on Google</a:t>
            </a:r>
          </a:p>
          <a:p>
            <a:endParaRPr lang="en-GB" dirty="0" smtClean="0"/>
          </a:p>
          <a:p>
            <a:r>
              <a:rPr lang="en-GB" dirty="0" smtClean="0"/>
              <a:t>On the Advanced search you can</a:t>
            </a:r>
            <a:r>
              <a:rPr lang="en-GB" baseline="0" dirty="0" smtClean="0"/>
              <a:t> do things like choose a region, how up to date you want it, type in a specific domain like .gov.uk, choose a file format like a pdf…. These can help you narrow your results down and make them more relevant, and sometimes more reliable.</a:t>
            </a:r>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4</a:t>
            </a:fld>
            <a:endParaRPr lang="en-GB"/>
          </a:p>
        </p:txBody>
      </p:sp>
    </p:spTree>
    <p:extLst>
      <p:ext uri="{BB962C8B-B14F-4D97-AF65-F5344CB8AC3E}">
        <p14:creationId xmlns:p14="http://schemas.microsoft.com/office/powerpoint/2010/main" val="161568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do you search for? Searching the whole assignment title wont get the results you need. You should use</a:t>
            </a:r>
            <a:r>
              <a:rPr lang="en-GB" baseline="0" dirty="0" smtClean="0"/>
              <a:t> the keywords and if you need better results think of other ways you can say the same thing (just make sure you don’t sway from the topic).</a:t>
            </a:r>
            <a:endParaRPr lang="en-GB" dirty="0" smtClean="0"/>
          </a:p>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5</a:t>
            </a:fld>
            <a:endParaRPr lang="en-GB"/>
          </a:p>
        </p:txBody>
      </p:sp>
    </p:spTree>
    <p:extLst>
      <p:ext uri="{BB962C8B-B14F-4D97-AF65-F5344CB8AC3E}">
        <p14:creationId xmlns:p14="http://schemas.microsoft.com/office/powerpoint/2010/main" val="230871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6</a:t>
            </a:fld>
            <a:endParaRPr lang="en-GB"/>
          </a:p>
        </p:txBody>
      </p:sp>
    </p:spTree>
    <p:extLst>
      <p:ext uri="{BB962C8B-B14F-4D97-AF65-F5344CB8AC3E}">
        <p14:creationId xmlns:p14="http://schemas.microsoft.com/office/powerpoint/2010/main" val="313578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7</a:t>
            </a:fld>
            <a:endParaRPr lang="en-GB"/>
          </a:p>
        </p:txBody>
      </p:sp>
    </p:spTree>
    <p:extLst>
      <p:ext uri="{BB962C8B-B14F-4D97-AF65-F5344CB8AC3E}">
        <p14:creationId xmlns:p14="http://schemas.microsoft.com/office/powerpoint/2010/main" val="331023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Different ways you can search those terms</a:t>
            </a:r>
          </a:p>
          <a:p>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8</a:t>
            </a:fld>
            <a:endParaRPr lang="en-GB"/>
          </a:p>
        </p:txBody>
      </p:sp>
    </p:spTree>
    <p:extLst>
      <p:ext uri="{BB962C8B-B14F-4D97-AF65-F5344CB8AC3E}">
        <p14:creationId xmlns:p14="http://schemas.microsoft.com/office/powerpoint/2010/main" val="2216423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Things to check to make sure your source is relevant</a:t>
            </a:r>
            <a:endParaRPr lang="en-GB" dirty="0"/>
          </a:p>
        </p:txBody>
      </p:sp>
      <p:sp>
        <p:nvSpPr>
          <p:cNvPr id="4" name="Slide Number Placeholder 3"/>
          <p:cNvSpPr>
            <a:spLocks noGrp="1"/>
          </p:cNvSpPr>
          <p:nvPr>
            <p:ph type="sldNum" sz="quarter" idx="10"/>
          </p:nvPr>
        </p:nvSpPr>
        <p:spPr/>
        <p:txBody>
          <a:bodyPr/>
          <a:lstStyle/>
          <a:p>
            <a:fld id="{89393508-E357-49DE-AA22-6B179757F4C7}" type="slidenum">
              <a:rPr lang="en-GB" smtClean="0"/>
              <a:pPr/>
              <a:t>9</a:t>
            </a:fld>
            <a:endParaRPr lang="en-GB"/>
          </a:p>
        </p:txBody>
      </p:sp>
    </p:spTree>
    <p:extLst>
      <p:ext uri="{BB962C8B-B14F-4D97-AF65-F5344CB8AC3E}">
        <p14:creationId xmlns:p14="http://schemas.microsoft.com/office/powerpoint/2010/main" val="227669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F720C7-DFE4-4CC3-9AAD-98EAAFD4A31C}" type="datetimeFigureOut">
              <a:rPr lang="en-GB" smtClean="0"/>
              <a:pPr/>
              <a:t>05/01/2017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D02311-93AE-4E5D-8841-328C3F8BDE3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F720C7-DFE4-4CC3-9AAD-98EAAFD4A31C}" type="datetimeFigureOut">
              <a:rPr lang="en-GB" smtClean="0"/>
              <a:pPr/>
              <a:t>05/01/2017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D02311-93AE-4E5D-8841-328C3F8BDE3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F720C7-DFE4-4CC3-9AAD-98EAAFD4A31C}" type="datetimeFigureOut">
              <a:rPr lang="en-GB" smtClean="0"/>
              <a:pPr/>
              <a:t>05/01/2017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D02311-93AE-4E5D-8841-328C3F8BDE3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F720C7-DFE4-4CC3-9AAD-98EAAFD4A31C}" type="datetimeFigureOut">
              <a:rPr lang="en-GB" smtClean="0"/>
              <a:pPr/>
              <a:t>05/01/2017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D02311-93AE-4E5D-8841-328C3F8BDE3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720C7-DFE4-4CC3-9AAD-98EAAFD4A31C}" type="datetimeFigureOut">
              <a:rPr lang="en-GB" smtClean="0"/>
              <a:pPr/>
              <a:t>05/01/2017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D02311-93AE-4E5D-8841-328C3F8BDE3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F720C7-DFE4-4CC3-9AAD-98EAAFD4A31C}" type="datetimeFigureOut">
              <a:rPr lang="en-GB" smtClean="0"/>
              <a:pPr/>
              <a:t>05/01/2017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D02311-93AE-4E5D-8841-328C3F8BDE3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F720C7-DFE4-4CC3-9AAD-98EAAFD4A31C}" type="datetimeFigureOut">
              <a:rPr lang="en-GB" smtClean="0"/>
              <a:pPr/>
              <a:t>05/01/2017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D02311-93AE-4E5D-8841-328C3F8BDE3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F720C7-DFE4-4CC3-9AAD-98EAAFD4A31C}" type="datetimeFigureOut">
              <a:rPr lang="en-GB" smtClean="0"/>
              <a:pPr/>
              <a:t>05/01/2017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D02311-93AE-4E5D-8841-328C3F8BDE3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720C7-DFE4-4CC3-9AAD-98EAAFD4A31C}" type="datetimeFigureOut">
              <a:rPr lang="en-GB" smtClean="0"/>
              <a:pPr/>
              <a:t>05/01/2017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D02311-93AE-4E5D-8841-328C3F8BDE3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720C7-DFE4-4CC3-9AAD-98EAAFD4A31C}" type="datetimeFigureOut">
              <a:rPr lang="en-GB" smtClean="0"/>
              <a:pPr/>
              <a:t>05/01/2017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D02311-93AE-4E5D-8841-328C3F8BDE3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720C7-DFE4-4CC3-9AAD-98EAAFD4A31C}" type="datetimeFigureOut">
              <a:rPr lang="en-GB" smtClean="0"/>
              <a:pPr/>
              <a:t>05/01/2017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D02311-93AE-4E5D-8841-328C3F8BDE3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DEC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720C7-DFE4-4CC3-9AAD-98EAAFD4A31C}" type="datetimeFigureOut">
              <a:rPr lang="en-GB" smtClean="0"/>
              <a:pPr/>
              <a:t>05/01/2017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02311-93AE-4E5D-8841-328C3F8BDE3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vle.westking.ac.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vle.westking.ac.uk/mod/page/view.php?id=182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vle.westking.ac.uk/mod/page/view.php?id=1271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google.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99135"/>
            <a:ext cx="7772400" cy="1470025"/>
          </a:xfrm>
        </p:spPr>
        <p:txBody>
          <a:bodyPr>
            <a:normAutofit/>
          </a:bodyPr>
          <a:lstStyle/>
          <a:p>
            <a:r>
              <a:rPr lang="en-GB" sz="8800" dirty="0" smtClean="0">
                <a:solidFill>
                  <a:srgbClr val="0070C0"/>
                </a:solidFill>
                <a:effectLst>
                  <a:outerShdw blurRad="38100" dist="38100" dir="2700000" algn="tl">
                    <a:srgbClr val="000000">
                      <a:alpha val="43137"/>
                    </a:srgbClr>
                  </a:outerShdw>
                </a:effectLst>
                <a:latin typeface="Constantia" pitchFamily="18" charset="0"/>
                <a:ea typeface="Batang" pitchFamily="18" charset="-127"/>
              </a:rPr>
              <a:t>G</a:t>
            </a:r>
            <a:r>
              <a:rPr lang="en-GB" sz="8800" dirty="0" smtClean="0">
                <a:solidFill>
                  <a:srgbClr val="FF0000"/>
                </a:solidFill>
                <a:effectLst>
                  <a:outerShdw blurRad="38100" dist="38100" dir="2700000" algn="tl">
                    <a:srgbClr val="000000">
                      <a:alpha val="43137"/>
                    </a:srgbClr>
                  </a:outerShdw>
                </a:effectLst>
                <a:latin typeface="Constantia" pitchFamily="18" charset="0"/>
                <a:ea typeface="Batang" pitchFamily="18" charset="-127"/>
              </a:rPr>
              <a:t>o</a:t>
            </a:r>
            <a:r>
              <a:rPr lang="en-GB" sz="8800" dirty="0" smtClean="0">
                <a:solidFill>
                  <a:srgbClr val="FFC000"/>
                </a:solidFill>
                <a:effectLst>
                  <a:outerShdw blurRad="38100" dist="38100" dir="2700000" algn="tl">
                    <a:srgbClr val="000000">
                      <a:alpha val="43137"/>
                    </a:srgbClr>
                  </a:outerShdw>
                </a:effectLst>
                <a:latin typeface="Constantia" pitchFamily="18" charset="0"/>
                <a:ea typeface="Batang" pitchFamily="18" charset="-127"/>
              </a:rPr>
              <a:t>o</a:t>
            </a:r>
            <a:r>
              <a:rPr lang="en-GB" sz="8800" dirty="0" smtClean="0">
                <a:solidFill>
                  <a:srgbClr val="0070C0"/>
                </a:solidFill>
                <a:effectLst>
                  <a:outerShdw blurRad="38100" dist="38100" dir="2700000" algn="tl">
                    <a:srgbClr val="000000">
                      <a:alpha val="43137"/>
                    </a:srgbClr>
                  </a:outerShdw>
                </a:effectLst>
                <a:latin typeface="Constantia" pitchFamily="18" charset="0"/>
                <a:ea typeface="Batang" pitchFamily="18" charset="-127"/>
              </a:rPr>
              <a:t>g</a:t>
            </a:r>
            <a:r>
              <a:rPr lang="en-GB" sz="8800" dirty="0" smtClean="0">
                <a:solidFill>
                  <a:srgbClr val="00B050"/>
                </a:solidFill>
                <a:effectLst>
                  <a:outerShdw blurRad="38100" dist="38100" dir="2700000" algn="tl">
                    <a:srgbClr val="000000">
                      <a:alpha val="43137"/>
                    </a:srgbClr>
                  </a:outerShdw>
                </a:effectLst>
                <a:latin typeface="Constantia" pitchFamily="18" charset="0"/>
                <a:ea typeface="Batang" pitchFamily="18" charset="-127"/>
              </a:rPr>
              <a:t>l</a:t>
            </a:r>
            <a:r>
              <a:rPr lang="en-GB" sz="8800" dirty="0" smtClean="0">
                <a:solidFill>
                  <a:srgbClr val="FF0000"/>
                </a:solidFill>
                <a:effectLst>
                  <a:outerShdw blurRad="38100" dist="38100" dir="2700000" algn="tl">
                    <a:srgbClr val="000000">
                      <a:alpha val="43137"/>
                    </a:srgbClr>
                  </a:outerShdw>
                </a:effectLst>
                <a:latin typeface="Constantia" pitchFamily="18" charset="0"/>
                <a:ea typeface="Batang" pitchFamily="18" charset="-127"/>
              </a:rPr>
              <a:t>e</a:t>
            </a:r>
            <a:r>
              <a:rPr lang="en-GB" sz="8800" dirty="0" smtClean="0">
                <a:solidFill>
                  <a:srgbClr val="7030A0"/>
                </a:solidFill>
                <a:effectLst>
                  <a:outerShdw blurRad="38100" dist="38100" dir="2700000" algn="tl">
                    <a:srgbClr val="000000">
                      <a:alpha val="43137"/>
                    </a:srgbClr>
                  </a:outerShdw>
                </a:effectLst>
                <a:latin typeface="Constantia" pitchFamily="18" charset="0"/>
                <a:ea typeface="Batang" pitchFamily="18" charset="-127"/>
              </a:rPr>
              <a:t>-d</a:t>
            </a:r>
            <a:r>
              <a:rPr lang="en-GB" sz="8800" dirty="0" smtClean="0">
                <a:effectLst>
                  <a:outerShdw blurRad="38100" dist="38100" dir="2700000" algn="tl">
                    <a:srgbClr val="000000">
                      <a:alpha val="43137"/>
                    </a:srgbClr>
                  </a:outerShdw>
                </a:effectLst>
                <a:latin typeface="Constantia" pitchFamily="18" charset="0"/>
                <a:ea typeface="Batang" pitchFamily="18" charset="-127"/>
              </a:rPr>
              <a:t> </a:t>
            </a:r>
            <a:r>
              <a:rPr lang="en-GB" sz="8800" dirty="0" smtClean="0">
                <a:solidFill>
                  <a:srgbClr val="7030A0"/>
                </a:solidFill>
                <a:effectLst>
                  <a:outerShdw blurRad="38100" dist="38100" dir="2700000" algn="tl">
                    <a:srgbClr val="000000">
                      <a:alpha val="43137"/>
                    </a:srgbClr>
                  </a:outerShdw>
                </a:effectLst>
                <a:latin typeface="Constantia" pitchFamily="18" charset="0"/>
                <a:ea typeface="Batang" pitchFamily="18" charset="-127"/>
              </a:rPr>
              <a:t>Out!</a:t>
            </a:r>
            <a:endParaRPr lang="en-US" sz="8800" dirty="0">
              <a:solidFill>
                <a:srgbClr val="7030A0"/>
              </a:solidFill>
              <a:effectLst>
                <a:outerShdw blurRad="38100" dist="38100" dir="2700000" algn="tl">
                  <a:srgbClr val="000000">
                    <a:alpha val="43137"/>
                  </a:srgbClr>
                </a:outerShdw>
              </a:effectLst>
              <a:latin typeface="Constantia" pitchFamily="18" charset="0"/>
              <a:ea typeface="Batang" pitchFamily="18" charset="-127"/>
            </a:endParaRPr>
          </a:p>
        </p:txBody>
      </p:sp>
      <p:grpSp>
        <p:nvGrpSpPr>
          <p:cNvPr id="5" name="Group 4"/>
          <p:cNvGrpSpPr/>
          <p:nvPr/>
        </p:nvGrpSpPr>
        <p:grpSpPr>
          <a:xfrm>
            <a:off x="323528" y="188640"/>
            <a:ext cx="2795761" cy="2571528"/>
            <a:chOff x="323528" y="188640"/>
            <a:chExt cx="2558490" cy="2314374"/>
          </a:xfrm>
        </p:grpSpPr>
        <p:sp>
          <p:nvSpPr>
            <p:cNvPr id="6" name="Oval 5"/>
            <p:cNvSpPr/>
            <p:nvPr/>
          </p:nvSpPr>
          <p:spPr>
            <a:xfrm>
              <a:off x="323528" y="188640"/>
              <a:ext cx="2088232" cy="1944216"/>
            </a:xfrm>
            <a:prstGeom prst="ellipse">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800" b="1" dirty="0" smtClean="0"/>
                <a:t>Where do I start?</a:t>
              </a:r>
              <a:endParaRPr lang="en-GB" sz="3800" b="1" dirty="0"/>
            </a:p>
          </p:txBody>
        </p:sp>
        <p:sp>
          <p:nvSpPr>
            <p:cNvPr id="7" name="Right Arrow 6"/>
            <p:cNvSpPr/>
            <p:nvPr/>
          </p:nvSpPr>
          <p:spPr>
            <a:xfrm rot="2549002">
              <a:off x="2089930" y="1782934"/>
              <a:ext cx="792088" cy="720080"/>
            </a:xfrm>
            <a:prstGeom prst="rightArrow">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grpSp>
      <p:pic>
        <p:nvPicPr>
          <p:cNvPr id="1843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sp>
        <p:nvSpPr>
          <p:cNvPr id="10" name="Oval 9"/>
          <p:cNvSpPr/>
          <p:nvPr/>
        </p:nvSpPr>
        <p:spPr>
          <a:xfrm>
            <a:off x="323527" y="188640"/>
            <a:ext cx="2520281" cy="2448272"/>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600" b="1" dirty="0" smtClean="0"/>
              <a:t>Which sources should I use?</a:t>
            </a:r>
            <a:endParaRPr lang="en-GB" sz="3600" b="1" dirty="0"/>
          </a:p>
        </p:txBody>
      </p:sp>
      <p:sp>
        <p:nvSpPr>
          <p:cNvPr id="11" name="Right Arrow 10"/>
          <p:cNvSpPr/>
          <p:nvPr/>
        </p:nvSpPr>
        <p:spPr>
          <a:xfrm rot="3857243">
            <a:off x="2051225" y="2367346"/>
            <a:ext cx="637790" cy="879194"/>
          </a:xfrm>
          <a:prstGeom prst="right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9" name="Rectangle 8"/>
          <p:cNvSpPr/>
          <p:nvPr/>
        </p:nvSpPr>
        <p:spPr>
          <a:xfrm rot="21105430">
            <a:off x="4471681" y="510261"/>
            <a:ext cx="4354077" cy="923330"/>
          </a:xfrm>
          <a:prstGeom prst="rect">
            <a:avLst/>
          </a:prstGeom>
          <a:noFill/>
        </p:spPr>
        <p:txBody>
          <a:bodyPr wrap="none" lIns="91440" tIns="45720" rIns="91440" bIns="45720">
            <a:spAutoFit/>
          </a:bodyPr>
          <a:lstStyle/>
          <a:p>
            <a:pPr algn="ctr"/>
            <a:r>
              <a:rPr lang="en-US" sz="5400" b="1" cap="none" spc="0" dirty="0" smtClean="0">
                <a:ln w="31550" cmpd="sng">
                  <a:solidFill>
                    <a:srgbClr val="0000FF"/>
                  </a:solidFill>
                  <a:prstDash val="solid"/>
                </a:ln>
                <a:solidFill>
                  <a:srgbClr val="FFFFFF"/>
                </a:solidFill>
                <a:effectLst>
                  <a:outerShdw blurRad="41275" dist="12700" dir="12000000" algn="tl" rotWithShape="0">
                    <a:srgbClr val="000000">
                      <a:alpha val="40000"/>
                    </a:srgbClr>
                  </a:outerShdw>
                </a:effectLst>
                <a:latin typeface="Stencil" panose="040409050D0802020404" pitchFamily="82" charset="0"/>
              </a:rPr>
              <a:t>RELIABILITY</a:t>
            </a:r>
            <a:endParaRPr lang="en-US" sz="5400" b="1" cap="none" spc="0" dirty="0">
              <a:ln w="31550" cmpd="sng">
                <a:solidFill>
                  <a:srgbClr val="0000FF"/>
                </a:solidFill>
                <a:prstDash val="solid"/>
              </a:ln>
              <a:solidFill>
                <a:srgbClr val="FFFFFF"/>
              </a:solidFill>
              <a:effectLst>
                <a:outerShdw blurRad="41275" dist="12700" dir="12000000" algn="tl" rotWithShape="0">
                  <a:srgbClr val="000000">
                    <a:alpha val="40000"/>
                  </a:srgbClr>
                </a:outerShdw>
              </a:effectLst>
              <a:latin typeface="Stencil" panose="040409050D0802020404" pitchFamily="82" charset="0"/>
            </a:endParaRPr>
          </a:p>
        </p:txBody>
      </p:sp>
      <p:sp>
        <p:nvSpPr>
          <p:cNvPr id="12" name="Right Arrow 11"/>
          <p:cNvSpPr/>
          <p:nvPr/>
        </p:nvSpPr>
        <p:spPr>
          <a:xfrm rot="21423931">
            <a:off x="2939815" y="907082"/>
            <a:ext cx="1027494" cy="963869"/>
          </a:xfrm>
          <a:prstGeom prst="right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13" name="Content Placeholder 2"/>
          <p:cNvSpPr>
            <a:spLocks noGrp="1"/>
          </p:cNvSpPr>
          <p:nvPr>
            <p:ph idx="1"/>
          </p:nvPr>
        </p:nvSpPr>
        <p:spPr>
          <a:xfrm>
            <a:off x="313182" y="3140968"/>
            <a:ext cx="8229600" cy="3531285"/>
          </a:xfrm>
        </p:spPr>
        <p:txBody>
          <a:bodyPr>
            <a:noAutofit/>
          </a:bodyPr>
          <a:lstStyle/>
          <a:p>
            <a:r>
              <a:rPr lang="en-GB" sz="2800" dirty="0" smtClean="0">
                <a:solidFill>
                  <a:schemeClr val="tx2">
                    <a:lumMod val="75000"/>
                  </a:schemeClr>
                </a:solidFill>
                <a:latin typeface="Candara" panose="020E0502030303020204" pitchFamily="34" charset="0"/>
              </a:rPr>
              <a:t>Fact or opinion?</a:t>
            </a:r>
          </a:p>
          <a:p>
            <a:r>
              <a:rPr lang="en-GB" sz="2800" dirty="0" smtClean="0">
                <a:solidFill>
                  <a:schemeClr val="tx2">
                    <a:lumMod val="75000"/>
                  </a:schemeClr>
                </a:solidFill>
                <a:latin typeface="Candara" panose="020E0502030303020204" pitchFamily="34" charset="0"/>
              </a:rPr>
              <a:t>Sufficient evidence to back up opinions?</a:t>
            </a:r>
          </a:p>
          <a:p>
            <a:r>
              <a:rPr lang="en-GB" sz="2800" dirty="0" smtClean="0">
                <a:solidFill>
                  <a:schemeClr val="tx2">
                    <a:lumMod val="75000"/>
                  </a:schemeClr>
                </a:solidFill>
                <a:latin typeface="Candara" panose="020E0502030303020204" pitchFamily="34" charset="0"/>
              </a:rPr>
              <a:t>Produced by an expert in the field/reliable organisation?</a:t>
            </a:r>
          </a:p>
          <a:p>
            <a:r>
              <a:rPr lang="en-GB" sz="2800" dirty="0" smtClean="0">
                <a:solidFill>
                  <a:schemeClr val="tx2">
                    <a:lumMod val="75000"/>
                  </a:schemeClr>
                </a:solidFill>
                <a:latin typeface="Candara" panose="020E0502030303020204" pitchFamily="34" charset="0"/>
              </a:rPr>
              <a:t>Are the methods used to collect data appropriate?</a:t>
            </a:r>
          </a:p>
          <a:p>
            <a:r>
              <a:rPr lang="en-GB" sz="2800" dirty="0" smtClean="0">
                <a:solidFill>
                  <a:schemeClr val="tx2">
                    <a:lumMod val="75000"/>
                  </a:schemeClr>
                </a:solidFill>
                <a:latin typeface="Candara" panose="020E0502030303020204" pitchFamily="34" charset="0"/>
              </a:rPr>
              <a:t>What am I being asked to think or believe – I am convinced by the argument?</a:t>
            </a:r>
          </a:p>
        </p:txBody>
      </p:sp>
    </p:spTree>
    <p:extLst>
      <p:ext uri="{BB962C8B-B14F-4D97-AF65-F5344CB8AC3E}">
        <p14:creationId xmlns:p14="http://schemas.microsoft.com/office/powerpoint/2010/main" val="2634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mph" presetSubtype="0" fill="hold" grpId="1" nodeType="withEffect">
                                  <p:stCondLst>
                                    <p:cond delay="0"/>
                                  </p:stCondLst>
                                  <p:childTnLst>
                                    <p:anim calcmode="discrete" valueType="str">
                                      <p:cBhvr override="childStyle">
                                        <p:cTn id="8" dur="1000" fill="hold"/>
                                        <p:tgtEl>
                                          <p:spTgt spid="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childTnLst>
                                </p:cTn>
                              </p:par>
                              <p:par>
                                <p:cTn id="24" presetID="1" presetClass="exit"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9" grpId="1"/>
      <p:bldP spid="12"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sp>
        <p:nvSpPr>
          <p:cNvPr id="13" name="Content Placeholder 2"/>
          <p:cNvSpPr>
            <a:spLocks noGrp="1"/>
          </p:cNvSpPr>
          <p:nvPr>
            <p:ph idx="1"/>
          </p:nvPr>
        </p:nvSpPr>
        <p:spPr>
          <a:xfrm>
            <a:off x="539552" y="1556792"/>
            <a:ext cx="8013576" cy="2955221"/>
          </a:xfrm>
        </p:spPr>
        <p:txBody>
          <a:bodyPr>
            <a:noAutofit/>
          </a:bodyPr>
          <a:lstStyle/>
          <a:p>
            <a:pPr marL="0" indent="0" algn="ctr">
              <a:buNone/>
            </a:pPr>
            <a:r>
              <a:rPr lang="en-GB" sz="3600" dirty="0" smtClean="0">
                <a:solidFill>
                  <a:schemeClr val="tx2">
                    <a:lumMod val="75000"/>
                  </a:schemeClr>
                </a:solidFill>
                <a:latin typeface="Candara" panose="020E0502030303020204" pitchFamily="34" charset="0"/>
              </a:rPr>
              <a:t>If you were looking for information on Customer Service would the following website be </a:t>
            </a:r>
            <a:r>
              <a:rPr lang="en-GB" sz="3600" b="1" dirty="0" smtClean="0">
                <a:solidFill>
                  <a:schemeClr val="tx2">
                    <a:lumMod val="75000"/>
                  </a:schemeClr>
                </a:solidFill>
                <a:latin typeface="Candara" panose="020E0502030303020204" pitchFamily="34" charset="0"/>
              </a:rPr>
              <a:t>good</a:t>
            </a:r>
            <a:r>
              <a:rPr lang="en-GB" sz="3600" dirty="0" smtClean="0">
                <a:solidFill>
                  <a:schemeClr val="tx2">
                    <a:lumMod val="75000"/>
                  </a:schemeClr>
                </a:solidFill>
                <a:latin typeface="Candara" panose="020E0502030303020204" pitchFamily="34" charset="0"/>
              </a:rPr>
              <a:t> or </a:t>
            </a:r>
            <a:r>
              <a:rPr lang="en-GB" sz="3600" b="1" dirty="0" smtClean="0">
                <a:solidFill>
                  <a:schemeClr val="tx2">
                    <a:lumMod val="75000"/>
                  </a:schemeClr>
                </a:solidFill>
                <a:latin typeface="Candara" panose="020E0502030303020204" pitchFamily="34" charset="0"/>
              </a:rPr>
              <a:t>bad</a:t>
            </a:r>
            <a:r>
              <a:rPr lang="en-GB" sz="3600" dirty="0" smtClean="0">
                <a:solidFill>
                  <a:schemeClr val="tx2">
                    <a:lumMod val="75000"/>
                  </a:schemeClr>
                </a:solidFill>
                <a:latin typeface="Candara" panose="020E0502030303020204" pitchFamily="34" charset="0"/>
              </a:rPr>
              <a:t> to use?</a:t>
            </a:r>
            <a:endParaRPr lang="en-GB" sz="3600" dirty="0" smtClean="0">
              <a:solidFill>
                <a:schemeClr val="tx2">
                  <a:lumMod val="75000"/>
                </a:schemeClr>
              </a:solidFill>
              <a:latin typeface="Candara" panose="020E0502030303020204" pitchFamily="34" charset="0"/>
            </a:endParaRPr>
          </a:p>
        </p:txBody>
      </p:sp>
    </p:spTree>
    <p:extLst>
      <p:ext uri="{BB962C8B-B14F-4D97-AF65-F5344CB8AC3E}">
        <p14:creationId xmlns:p14="http://schemas.microsoft.com/office/powerpoint/2010/main" val="2266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7" name="Picture 3"/>
          <p:cNvPicPr>
            <a:picLocks noChangeAspect="1" noChangeArrowheads="1"/>
          </p:cNvPicPr>
          <p:nvPr/>
        </p:nvPicPr>
        <p:blipFill>
          <a:blip r:embed="rId3" cstate="print"/>
          <a:srcRect/>
          <a:stretch>
            <a:fillRect/>
          </a:stretch>
        </p:blipFill>
        <p:spPr bwMode="auto">
          <a:xfrm>
            <a:off x="-18094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sp>
        <p:nvSpPr>
          <p:cNvPr id="13" name="Content Placeholder 2"/>
          <p:cNvSpPr>
            <a:spLocks noGrp="1"/>
          </p:cNvSpPr>
          <p:nvPr>
            <p:ph idx="1"/>
          </p:nvPr>
        </p:nvSpPr>
        <p:spPr>
          <a:xfrm>
            <a:off x="539552" y="1556792"/>
            <a:ext cx="8013576" cy="2955221"/>
          </a:xfrm>
        </p:spPr>
        <p:txBody>
          <a:bodyPr>
            <a:noAutofit/>
          </a:bodyPr>
          <a:lstStyle/>
          <a:p>
            <a:pPr marL="0" indent="0" algn="ctr">
              <a:buNone/>
            </a:pPr>
            <a:r>
              <a:rPr lang="en-GB" sz="3600" b="1" dirty="0" smtClean="0">
                <a:solidFill>
                  <a:schemeClr val="tx2">
                    <a:lumMod val="75000"/>
                  </a:schemeClr>
                </a:solidFill>
                <a:latin typeface="Candara" panose="020E0502030303020204" pitchFamily="34" charset="0"/>
              </a:rPr>
              <a:t>Bad</a:t>
            </a:r>
          </a:p>
          <a:p>
            <a:pPr marL="0" indent="0" algn="ctr">
              <a:buNone/>
            </a:pPr>
            <a:r>
              <a:rPr lang="en-GB" sz="3600" dirty="0" smtClean="0">
                <a:solidFill>
                  <a:schemeClr val="tx2">
                    <a:lumMod val="75000"/>
                  </a:schemeClr>
                </a:solidFill>
                <a:latin typeface="Candara" panose="020E0502030303020204" pitchFamily="34" charset="0"/>
              </a:rPr>
              <a:t>Wikipedia is not a reliable source as anyone can edit the information – you lose marks for using this website</a:t>
            </a:r>
            <a:endParaRPr lang="en-GB" sz="3600" dirty="0" smtClean="0">
              <a:solidFill>
                <a:schemeClr val="tx2">
                  <a:lumMod val="75000"/>
                </a:schemeClr>
              </a:solidFill>
              <a:latin typeface="Candara" panose="020E0502030303020204" pitchFamily="34" charset="0"/>
            </a:endParaRPr>
          </a:p>
        </p:txBody>
      </p:sp>
    </p:spTree>
    <p:extLst>
      <p:ext uri="{BB962C8B-B14F-4D97-AF65-F5344CB8AC3E}">
        <p14:creationId xmlns:p14="http://schemas.microsoft.com/office/powerpoint/2010/main" val="116215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sp>
        <p:nvSpPr>
          <p:cNvPr id="13" name="Content Placeholder 2"/>
          <p:cNvSpPr>
            <a:spLocks noGrp="1"/>
          </p:cNvSpPr>
          <p:nvPr>
            <p:ph idx="1"/>
          </p:nvPr>
        </p:nvSpPr>
        <p:spPr>
          <a:xfrm>
            <a:off x="539552" y="1556792"/>
            <a:ext cx="8013576" cy="2955221"/>
          </a:xfrm>
        </p:spPr>
        <p:txBody>
          <a:bodyPr>
            <a:noAutofit/>
          </a:bodyPr>
          <a:lstStyle/>
          <a:p>
            <a:pPr marL="0" indent="0" algn="ctr">
              <a:buNone/>
            </a:pPr>
            <a:r>
              <a:rPr lang="en-GB" sz="3600" dirty="0" smtClean="0">
                <a:solidFill>
                  <a:schemeClr val="tx2">
                    <a:lumMod val="75000"/>
                  </a:schemeClr>
                </a:solidFill>
                <a:latin typeface="Candara" panose="020E0502030303020204" pitchFamily="34" charset="0"/>
              </a:rPr>
              <a:t>BBC is a reliable source of information so this website is not bad. However as it is targeted to GCSE students it isn’t suitable for your course work.</a:t>
            </a:r>
            <a:endParaRPr lang="en-GB" sz="3600" dirty="0" smtClean="0">
              <a:solidFill>
                <a:schemeClr val="tx2">
                  <a:lumMod val="75000"/>
                </a:schemeClr>
              </a:solidFill>
              <a:latin typeface="Candara" panose="020E0502030303020204" pitchFamily="34" charset="0"/>
            </a:endParaRPr>
          </a:p>
        </p:txBody>
      </p:sp>
    </p:spTree>
    <p:extLst>
      <p:ext uri="{BB962C8B-B14F-4D97-AF65-F5344CB8AC3E}">
        <p14:creationId xmlns:p14="http://schemas.microsoft.com/office/powerpoint/2010/main" val="39005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sp>
        <p:nvSpPr>
          <p:cNvPr id="13" name="Content Placeholder 2"/>
          <p:cNvSpPr>
            <a:spLocks noGrp="1"/>
          </p:cNvSpPr>
          <p:nvPr>
            <p:ph idx="1"/>
          </p:nvPr>
        </p:nvSpPr>
        <p:spPr>
          <a:xfrm>
            <a:off x="539552" y="1441376"/>
            <a:ext cx="8013576" cy="3816424"/>
          </a:xfrm>
        </p:spPr>
        <p:txBody>
          <a:bodyPr>
            <a:noAutofit/>
          </a:bodyPr>
          <a:lstStyle/>
          <a:p>
            <a:pPr marL="0" indent="0" algn="ctr">
              <a:buNone/>
            </a:pPr>
            <a:r>
              <a:rPr lang="en-GB" sz="3600" b="1" dirty="0" smtClean="0">
                <a:solidFill>
                  <a:schemeClr val="tx2">
                    <a:lumMod val="75000"/>
                  </a:schemeClr>
                </a:solidFill>
                <a:latin typeface="Candara" panose="020E0502030303020204" pitchFamily="34" charset="0"/>
              </a:rPr>
              <a:t>Bad</a:t>
            </a:r>
          </a:p>
          <a:p>
            <a:pPr marL="0" indent="0" algn="ctr">
              <a:buNone/>
            </a:pPr>
            <a:r>
              <a:rPr lang="en-GB" sz="3600" dirty="0" smtClean="0">
                <a:solidFill>
                  <a:schemeClr val="tx2">
                    <a:lumMod val="75000"/>
                  </a:schemeClr>
                </a:solidFill>
                <a:latin typeface="Candara" panose="020E0502030303020204" pitchFamily="34" charset="0"/>
              </a:rPr>
              <a:t>Blogs are peoples opinions, and the people posting comments are not necessarily professionals in the area of discussion, so you can’t use this information.</a:t>
            </a:r>
            <a:endParaRPr lang="en-GB" sz="3600" dirty="0" smtClean="0">
              <a:solidFill>
                <a:schemeClr val="tx2">
                  <a:lumMod val="75000"/>
                </a:schemeClr>
              </a:solidFill>
              <a:latin typeface="Candara" panose="020E0502030303020204" pitchFamily="34" charset="0"/>
            </a:endParaRPr>
          </a:p>
        </p:txBody>
      </p:sp>
    </p:spTree>
    <p:extLst>
      <p:ext uri="{BB962C8B-B14F-4D97-AF65-F5344CB8AC3E}">
        <p14:creationId xmlns:p14="http://schemas.microsoft.com/office/powerpoint/2010/main" val="14832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sp>
        <p:nvSpPr>
          <p:cNvPr id="13" name="Content Placeholder 2"/>
          <p:cNvSpPr>
            <a:spLocks noGrp="1"/>
          </p:cNvSpPr>
          <p:nvPr>
            <p:ph idx="1"/>
          </p:nvPr>
        </p:nvSpPr>
        <p:spPr>
          <a:xfrm>
            <a:off x="539552" y="1268760"/>
            <a:ext cx="8013576" cy="4075856"/>
          </a:xfrm>
        </p:spPr>
        <p:txBody>
          <a:bodyPr>
            <a:noAutofit/>
          </a:bodyPr>
          <a:lstStyle/>
          <a:p>
            <a:pPr marL="0" indent="0" algn="ctr">
              <a:buNone/>
            </a:pPr>
            <a:r>
              <a:rPr lang="en-GB" sz="3600" b="1" dirty="0" smtClean="0">
                <a:solidFill>
                  <a:schemeClr val="tx2">
                    <a:lumMod val="75000"/>
                  </a:schemeClr>
                </a:solidFill>
                <a:latin typeface="Candara" panose="020E0502030303020204" pitchFamily="34" charset="0"/>
              </a:rPr>
              <a:t>Good</a:t>
            </a:r>
          </a:p>
          <a:p>
            <a:pPr marL="0" indent="0" algn="ctr">
              <a:buNone/>
            </a:pPr>
            <a:r>
              <a:rPr lang="en-GB" sz="3600" dirty="0" smtClean="0">
                <a:solidFill>
                  <a:schemeClr val="tx2">
                    <a:lumMod val="75000"/>
                  </a:schemeClr>
                </a:solidFill>
                <a:latin typeface="Candara" panose="020E0502030303020204" pitchFamily="34" charset="0"/>
              </a:rPr>
              <a:t>This is a legitimate organisation so the information has to be reliable. The only issue might be the date, as it was published in 2011. So it might be too old, you have to judge how up-to-date you need your information to be. </a:t>
            </a:r>
            <a:endParaRPr lang="en-GB" sz="3600" dirty="0" smtClean="0">
              <a:solidFill>
                <a:schemeClr val="tx2">
                  <a:lumMod val="75000"/>
                </a:schemeClr>
              </a:solidFill>
              <a:latin typeface="Candara" panose="020E0502030303020204" pitchFamily="34" charset="0"/>
            </a:endParaRPr>
          </a:p>
        </p:txBody>
      </p:sp>
    </p:spTree>
    <p:extLst>
      <p:ext uri="{BB962C8B-B14F-4D97-AF65-F5344CB8AC3E}">
        <p14:creationId xmlns:p14="http://schemas.microsoft.com/office/powerpoint/2010/main" val="76768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pic>
        <p:nvPicPr>
          <p:cNvPr id="5122" name="Picture 2" descr="http://work.joblers.net/wp-content/uploads/2014/01/student-job-search-problems.jpg"/>
          <p:cNvPicPr>
            <a:picLocks noChangeAspect="1" noChangeArrowheads="1"/>
          </p:cNvPicPr>
          <p:nvPr/>
        </p:nvPicPr>
        <p:blipFill>
          <a:blip r:embed="rId4" cstate="print"/>
          <a:srcRect/>
          <a:stretch>
            <a:fillRect/>
          </a:stretch>
        </p:blipFill>
        <p:spPr bwMode="auto">
          <a:xfrm>
            <a:off x="1979712" y="2814772"/>
            <a:ext cx="5917937" cy="3422540"/>
          </a:xfrm>
          <a:prstGeom prst="rect">
            <a:avLst/>
          </a:prstGeom>
          <a:noFill/>
          <a:effectLst>
            <a:softEdge rad="127000"/>
          </a:effectLst>
        </p:spPr>
      </p:pic>
      <p:grpSp>
        <p:nvGrpSpPr>
          <p:cNvPr id="9" name="Group 8"/>
          <p:cNvGrpSpPr/>
          <p:nvPr/>
        </p:nvGrpSpPr>
        <p:grpSpPr>
          <a:xfrm>
            <a:off x="323528" y="188640"/>
            <a:ext cx="3008287" cy="2693163"/>
            <a:chOff x="323528" y="188640"/>
            <a:chExt cx="2564597" cy="2318995"/>
          </a:xfrm>
          <a:solidFill>
            <a:srgbClr val="DE0000"/>
          </a:solidFill>
        </p:grpSpPr>
        <p:sp>
          <p:nvSpPr>
            <p:cNvPr id="10" name="Oval 9"/>
            <p:cNvSpPr/>
            <p:nvPr/>
          </p:nvSpPr>
          <p:spPr>
            <a:xfrm>
              <a:off x="323528" y="188640"/>
              <a:ext cx="2088232" cy="194421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GB" sz="3800" b="1" dirty="0" smtClean="0"/>
                <a:t>Search </a:t>
              </a:r>
              <a:r>
                <a:rPr lang="en-GB" sz="3300" b="1" dirty="0" smtClean="0"/>
                <a:t>problems</a:t>
              </a:r>
              <a:endParaRPr lang="en-GB" sz="3300" b="1" dirty="0"/>
            </a:p>
          </p:txBody>
        </p:sp>
        <p:sp>
          <p:nvSpPr>
            <p:cNvPr id="11" name="Right Arrow 10"/>
            <p:cNvSpPr/>
            <p:nvPr/>
          </p:nvSpPr>
          <p:spPr>
            <a:xfrm rot="2637703">
              <a:off x="2096037" y="1787554"/>
              <a:ext cx="792088" cy="720081"/>
            </a:xfrm>
            <a:prstGeom prst="rightArrow">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grpSp>
        <p:nvGrpSpPr>
          <p:cNvPr id="6" name="Group 5"/>
          <p:cNvGrpSpPr/>
          <p:nvPr/>
        </p:nvGrpSpPr>
        <p:grpSpPr>
          <a:xfrm>
            <a:off x="323528" y="188640"/>
            <a:ext cx="2644771" cy="3351796"/>
            <a:chOff x="323528" y="188640"/>
            <a:chExt cx="2088232" cy="2627523"/>
          </a:xfrm>
        </p:grpSpPr>
        <p:sp>
          <p:nvSpPr>
            <p:cNvPr id="7" name="Oval 6"/>
            <p:cNvSpPr/>
            <p:nvPr/>
          </p:nvSpPr>
          <p:spPr>
            <a:xfrm>
              <a:off x="323528" y="188640"/>
              <a:ext cx="2088232" cy="1944216"/>
            </a:xfrm>
            <a:prstGeom prst="ellipse">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GB" sz="3800" b="1" dirty="0" smtClean="0"/>
                <a:t>Other </a:t>
              </a:r>
              <a:r>
                <a:rPr lang="en-GB" sz="3500" b="1" dirty="0" smtClean="0"/>
                <a:t>Resources</a:t>
              </a:r>
              <a:endParaRPr lang="en-GB" sz="3500" b="1" dirty="0"/>
            </a:p>
          </p:txBody>
        </p:sp>
        <p:sp>
          <p:nvSpPr>
            <p:cNvPr id="8" name="Right Arrow 7"/>
            <p:cNvSpPr/>
            <p:nvPr/>
          </p:nvSpPr>
          <p:spPr>
            <a:xfrm rot="3668183">
              <a:off x="1597297" y="2060318"/>
              <a:ext cx="786415" cy="725275"/>
            </a:xfrm>
            <a:prstGeom prst="rightArrow">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grpSp>
      <p:pic>
        <p:nvPicPr>
          <p:cNvPr id="1026" name="Picture 2" descr="https://barnhill.lunsvle.co.uk/pluginfile.php/9130/mod_label/intro/moodle%20logo-4045x1000.jpg">
            <a:hlinkClick r:id="rId4"/>
          </p:cNvPr>
          <p:cNvPicPr>
            <a:picLocks noChangeAspect="1" noChangeArrowheads="1"/>
          </p:cNvPicPr>
          <p:nvPr/>
        </p:nvPicPr>
        <p:blipFill>
          <a:blip r:embed="rId5" cstate="print"/>
          <a:srcRect/>
          <a:stretch>
            <a:fillRect/>
          </a:stretch>
        </p:blipFill>
        <p:spPr bwMode="auto">
          <a:xfrm>
            <a:off x="3383443" y="1754575"/>
            <a:ext cx="5242901" cy="1296144"/>
          </a:xfrm>
          <a:prstGeom prst="rect">
            <a:avLst/>
          </a:prstGeom>
          <a:noFill/>
        </p:spPr>
      </p:pic>
      <p:sp>
        <p:nvSpPr>
          <p:cNvPr id="9" name="Content Placeholder 2"/>
          <p:cNvSpPr txBox="1">
            <a:spLocks/>
          </p:cNvSpPr>
          <p:nvPr/>
        </p:nvSpPr>
        <p:spPr>
          <a:xfrm>
            <a:off x="3622820" y="188640"/>
            <a:ext cx="5629699" cy="40758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4400" b="1" dirty="0" smtClean="0">
                <a:solidFill>
                  <a:schemeClr val="tx2">
                    <a:lumMod val="75000"/>
                  </a:schemeClr>
                </a:solidFill>
                <a:latin typeface="Candara" panose="020E0502030303020204" pitchFamily="34" charset="0"/>
              </a:rPr>
              <a:t>Learning Centre online resources on…</a:t>
            </a:r>
            <a:endParaRPr lang="en-GB" sz="4400" dirty="0" smtClean="0">
              <a:solidFill>
                <a:schemeClr val="tx2">
                  <a:lumMod val="75000"/>
                </a:schemeClr>
              </a:solidFill>
              <a:latin typeface="Candara" panose="020E0502030303020204" pitchFamily="34" charset="0"/>
            </a:endParaRPr>
          </a:p>
        </p:txBody>
      </p:sp>
      <p:sp>
        <p:nvSpPr>
          <p:cNvPr id="11" name="Right Arrow 10"/>
          <p:cNvSpPr/>
          <p:nvPr/>
        </p:nvSpPr>
        <p:spPr>
          <a:xfrm rot="20857422">
            <a:off x="3043301" y="2617274"/>
            <a:ext cx="1346355" cy="918570"/>
          </a:xfrm>
          <a:prstGeom prst="rightArrow">
            <a:avLst>
              <a:gd name="adj1" fmla="val 50000"/>
              <a:gd name="adj2" fmla="val 34897"/>
            </a:avLst>
          </a:prstGeom>
          <a:solidFill>
            <a:srgbClr val="6600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Click here</a:t>
            </a:r>
            <a:endParaRPr lang="en-GB" dirty="0">
              <a:solidFill>
                <a:schemeClr val="bg1"/>
              </a:solidFill>
            </a:endParaRPr>
          </a:p>
        </p:txBody>
      </p:sp>
      <p:sp>
        <p:nvSpPr>
          <p:cNvPr id="12" name="Content Placeholder 2"/>
          <p:cNvSpPr txBox="1">
            <a:spLocks/>
          </p:cNvSpPr>
          <p:nvPr/>
        </p:nvSpPr>
        <p:spPr>
          <a:xfrm>
            <a:off x="251520" y="4195291"/>
            <a:ext cx="8640960" cy="22719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GB" sz="2800" b="1" dirty="0" smtClean="0">
                <a:solidFill>
                  <a:schemeClr val="tx2">
                    <a:lumMod val="75000"/>
                  </a:schemeClr>
                </a:solidFill>
                <a:latin typeface="Candara" panose="020E0502030303020204" pitchFamily="34" charset="0"/>
              </a:rPr>
              <a:t>Go to the Learning Centre pages (scroll down to the bottom and click ‘Learning Resources’)</a:t>
            </a:r>
          </a:p>
          <a:p>
            <a:pPr marL="457200" indent="-457200" algn="l">
              <a:buFont typeface="Arial" panose="020B0604020202020204" pitchFamily="34" charset="0"/>
              <a:buChar char="•"/>
            </a:pPr>
            <a:r>
              <a:rPr lang="en-GB" sz="2800" b="1" dirty="0">
                <a:solidFill>
                  <a:schemeClr val="tx2">
                    <a:lumMod val="75000"/>
                  </a:schemeClr>
                </a:solidFill>
                <a:latin typeface="Candara" panose="020E0502030303020204" pitchFamily="34" charset="0"/>
              </a:rPr>
              <a:t>C</a:t>
            </a:r>
            <a:r>
              <a:rPr lang="en-GB" sz="2800" b="1" dirty="0" smtClean="0">
                <a:solidFill>
                  <a:schemeClr val="tx2">
                    <a:lumMod val="75000"/>
                  </a:schemeClr>
                </a:solidFill>
                <a:latin typeface="Candara" panose="020E0502030303020204" pitchFamily="34" charset="0"/>
              </a:rPr>
              <a:t>lick ‘e-resources’ on the links at the top of the page</a:t>
            </a:r>
          </a:p>
          <a:p>
            <a:pPr marL="457200" indent="-457200" algn="l">
              <a:buFont typeface="Arial" panose="020B0604020202020204" pitchFamily="34" charset="0"/>
              <a:buChar char="•"/>
            </a:pPr>
            <a:r>
              <a:rPr lang="en-GB" sz="2800" b="1" dirty="0" smtClean="0">
                <a:solidFill>
                  <a:schemeClr val="tx2">
                    <a:lumMod val="75000"/>
                  </a:schemeClr>
                </a:solidFill>
                <a:latin typeface="Candara" panose="020E0502030303020204" pitchFamily="34" charset="0"/>
              </a:rPr>
              <a:t>View e-resources</a:t>
            </a:r>
          </a:p>
          <a:p>
            <a:pPr marL="457200" indent="-457200" algn="l">
              <a:buFont typeface="Arial" panose="020B0604020202020204" pitchFamily="34" charset="0"/>
              <a:buChar char="•"/>
            </a:pPr>
            <a:endParaRPr lang="en-GB" sz="2800" dirty="0" smtClean="0">
              <a:solidFill>
                <a:schemeClr val="tx2">
                  <a:lumMod val="75000"/>
                </a:schemeClr>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grpSp>
        <p:nvGrpSpPr>
          <p:cNvPr id="2" name="Group 5"/>
          <p:cNvGrpSpPr/>
          <p:nvPr/>
        </p:nvGrpSpPr>
        <p:grpSpPr>
          <a:xfrm>
            <a:off x="323528" y="188640"/>
            <a:ext cx="3120984" cy="2564820"/>
            <a:chOff x="323528" y="188640"/>
            <a:chExt cx="2464233" cy="2010601"/>
          </a:xfrm>
        </p:grpSpPr>
        <p:sp>
          <p:nvSpPr>
            <p:cNvPr id="7" name="Oval 6"/>
            <p:cNvSpPr/>
            <p:nvPr/>
          </p:nvSpPr>
          <p:spPr>
            <a:xfrm>
              <a:off x="323528" y="188640"/>
              <a:ext cx="1819370" cy="1806341"/>
            </a:xfrm>
            <a:prstGeom prst="ellipse">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GB" sz="3800" b="1" dirty="0" smtClean="0"/>
                <a:t>Activity</a:t>
              </a:r>
              <a:endParaRPr lang="en-GB" sz="3500" b="1" dirty="0"/>
            </a:p>
          </p:txBody>
        </p:sp>
        <p:sp>
          <p:nvSpPr>
            <p:cNvPr id="8" name="Right Arrow 7"/>
            <p:cNvSpPr/>
            <p:nvPr/>
          </p:nvSpPr>
          <p:spPr>
            <a:xfrm rot="2134534">
              <a:off x="1995674" y="1479159"/>
              <a:ext cx="792087" cy="720082"/>
            </a:xfrm>
            <a:prstGeom prst="rightArrow">
              <a:avLst/>
            </a:prstGeom>
            <a:solidFill>
              <a:srgbClr val="00B0F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grpSp>
      <p:pic>
        <p:nvPicPr>
          <p:cNvPr id="1026"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713" t="22761" r="36645" b="10507"/>
          <a:stretch/>
        </p:blipFill>
        <p:spPr bwMode="auto">
          <a:xfrm>
            <a:off x="3491880" y="34300"/>
            <a:ext cx="5217169" cy="676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179512" y="2780928"/>
            <a:ext cx="3168352" cy="368635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400" b="1" dirty="0" smtClean="0">
                <a:solidFill>
                  <a:schemeClr val="tx2">
                    <a:lumMod val="75000"/>
                  </a:schemeClr>
                </a:solidFill>
                <a:latin typeface="Candara" panose="020E0502030303020204" pitchFamily="34" charset="0"/>
              </a:rPr>
              <a:t>Use the following databases to find the information for these scenarios;</a:t>
            </a:r>
          </a:p>
          <a:p>
            <a:pPr marL="457200" indent="-457200" algn="l">
              <a:buFont typeface="Arial" panose="020B0604020202020204" pitchFamily="34" charset="0"/>
              <a:buChar char="•"/>
            </a:pPr>
            <a:r>
              <a:rPr lang="en-GB" sz="2400" b="1" dirty="0" smtClean="0">
                <a:solidFill>
                  <a:schemeClr val="tx2">
                    <a:lumMod val="75000"/>
                  </a:schemeClr>
                </a:solidFill>
                <a:latin typeface="Candara" panose="020E0502030303020204" pitchFamily="34" charset="0"/>
              </a:rPr>
              <a:t>Credo</a:t>
            </a:r>
          </a:p>
          <a:p>
            <a:pPr marL="457200" indent="-457200" algn="l">
              <a:buFont typeface="Arial" panose="020B0604020202020204" pitchFamily="34" charset="0"/>
              <a:buChar char="•"/>
            </a:pPr>
            <a:r>
              <a:rPr lang="en-GB" sz="2400" b="1" dirty="0" err="1" smtClean="0">
                <a:solidFill>
                  <a:schemeClr val="tx2">
                    <a:lumMod val="75000"/>
                  </a:schemeClr>
                </a:solidFill>
                <a:latin typeface="Candara" panose="020E0502030303020204" pitchFamily="34" charset="0"/>
              </a:rPr>
              <a:t>Ebrary</a:t>
            </a:r>
            <a:endParaRPr lang="en-GB" sz="2400" b="1" dirty="0" smtClean="0">
              <a:solidFill>
                <a:schemeClr val="tx2">
                  <a:lumMod val="75000"/>
                </a:schemeClr>
              </a:solidFill>
              <a:latin typeface="Candara" panose="020E0502030303020204" pitchFamily="34" charset="0"/>
            </a:endParaRPr>
          </a:p>
          <a:p>
            <a:pPr marL="457200" indent="-457200" algn="l">
              <a:buFont typeface="Arial" panose="020B0604020202020204" pitchFamily="34" charset="0"/>
              <a:buChar char="•"/>
            </a:pPr>
            <a:r>
              <a:rPr lang="en-GB" sz="2400" b="1" dirty="0" err="1" smtClean="0">
                <a:solidFill>
                  <a:schemeClr val="tx2">
                    <a:lumMod val="75000"/>
                  </a:schemeClr>
                </a:solidFill>
                <a:latin typeface="Candara" panose="020E0502030303020204" pitchFamily="34" charset="0"/>
              </a:rPr>
              <a:t>Myilibrary</a:t>
            </a:r>
            <a:endParaRPr lang="en-GB" sz="2400" b="1" dirty="0" smtClean="0">
              <a:solidFill>
                <a:schemeClr val="tx2">
                  <a:lumMod val="75000"/>
                </a:schemeClr>
              </a:solidFill>
              <a:latin typeface="Candara" panose="020E0502030303020204" pitchFamily="34" charset="0"/>
            </a:endParaRPr>
          </a:p>
          <a:p>
            <a:pPr marL="457200" indent="-457200" algn="l">
              <a:buFont typeface="Arial" panose="020B0604020202020204" pitchFamily="34" charset="0"/>
              <a:buChar char="•"/>
            </a:pPr>
            <a:r>
              <a:rPr lang="en-GB" sz="2400" b="1" dirty="0" err="1" smtClean="0">
                <a:solidFill>
                  <a:schemeClr val="tx2">
                    <a:lumMod val="75000"/>
                  </a:schemeClr>
                </a:solidFill>
                <a:latin typeface="Candara" panose="020E0502030303020204" pitchFamily="34" charset="0"/>
              </a:rPr>
              <a:t>Ebsco</a:t>
            </a:r>
            <a:endParaRPr lang="en-GB" sz="2400" b="1" dirty="0" smtClean="0">
              <a:solidFill>
                <a:schemeClr val="tx2">
                  <a:lumMod val="75000"/>
                </a:schemeClr>
              </a:solidFill>
              <a:latin typeface="Candara" panose="020E0502030303020204" pitchFamily="34" charset="0"/>
            </a:endParaRPr>
          </a:p>
          <a:p>
            <a:pPr marL="457200" indent="-457200" algn="l">
              <a:buFont typeface="Arial" panose="020B0604020202020204" pitchFamily="34" charset="0"/>
              <a:buChar char="•"/>
            </a:pPr>
            <a:r>
              <a:rPr lang="en-GB" sz="2400" b="1" dirty="0" smtClean="0">
                <a:solidFill>
                  <a:schemeClr val="tx2">
                    <a:lumMod val="75000"/>
                  </a:schemeClr>
                </a:solidFill>
                <a:latin typeface="Candara" panose="020E0502030303020204" pitchFamily="34" charset="0"/>
              </a:rPr>
              <a:t>Issues Online</a:t>
            </a:r>
          </a:p>
          <a:p>
            <a:pPr algn="l"/>
            <a:endParaRPr lang="en-GB" sz="2800" dirty="0" smtClean="0">
              <a:solidFill>
                <a:schemeClr val="tx2">
                  <a:lumMod val="75000"/>
                </a:schemeClr>
              </a:solidFill>
              <a:latin typeface="Candara" panose="020E0502030303020204" pitchFamily="34" charset="0"/>
            </a:endParaRPr>
          </a:p>
        </p:txBody>
      </p:sp>
    </p:spTree>
    <p:extLst>
      <p:ext uri="{BB962C8B-B14F-4D97-AF65-F5344CB8AC3E}">
        <p14:creationId xmlns:p14="http://schemas.microsoft.com/office/powerpoint/2010/main" val="98081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sp>
        <p:nvSpPr>
          <p:cNvPr id="11" name="Oval 10">
            <a:hlinkClick r:id="rId4"/>
          </p:cNvPr>
          <p:cNvSpPr/>
          <p:nvPr/>
        </p:nvSpPr>
        <p:spPr>
          <a:xfrm>
            <a:off x="2987824" y="1844823"/>
            <a:ext cx="3109739" cy="306000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t>Quiz</a:t>
            </a:r>
            <a:endParaRPr lang="en-GB" sz="4800" b="1" dirty="0"/>
          </a:p>
        </p:txBody>
      </p:sp>
    </p:spTree>
    <p:extLst>
      <p:ext uri="{BB962C8B-B14F-4D97-AF65-F5344CB8AC3E}">
        <p14:creationId xmlns:p14="http://schemas.microsoft.com/office/powerpoint/2010/main" val="210202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grpSp>
        <p:nvGrpSpPr>
          <p:cNvPr id="9" name="Group 8"/>
          <p:cNvGrpSpPr/>
          <p:nvPr/>
        </p:nvGrpSpPr>
        <p:grpSpPr>
          <a:xfrm>
            <a:off x="323528" y="188640"/>
            <a:ext cx="3008287" cy="2693163"/>
            <a:chOff x="323528" y="188640"/>
            <a:chExt cx="2564597" cy="2318995"/>
          </a:xfrm>
          <a:solidFill>
            <a:srgbClr val="DE0000"/>
          </a:solidFill>
        </p:grpSpPr>
        <p:sp>
          <p:nvSpPr>
            <p:cNvPr id="10" name="Oval 9"/>
            <p:cNvSpPr/>
            <p:nvPr/>
          </p:nvSpPr>
          <p:spPr>
            <a:xfrm>
              <a:off x="323528" y="188640"/>
              <a:ext cx="2088232" cy="194421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r"/>
              <a:r>
                <a:rPr lang="en-GB" sz="3800" b="1" dirty="0" smtClean="0"/>
                <a:t>Search </a:t>
              </a:r>
              <a:r>
                <a:rPr lang="en-GB" sz="3300" b="1" dirty="0" smtClean="0"/>
                <a:t>problems</a:t>
              </a:r>
              <a:endParaRPr lang="en-GB" sz="3300" b="1" dirty="0"/>
            </a:p>
          </p:txBody>
        </p:sp>
        <p:sp>
          <p:nvSpPr>
            <p:cNvPr id="11" name="Right Arrow 10"/>
            <p:cNvSpPr/>
            <p:nvPr/>
          </p:nvSpPr>
          <p:spPr>
            <a:xfrm rot="2637703">
              <a:off x="2096037" y="1787554"/>
              <a:ext cx="792088" cy="720081"/>
            </a:xfrm>
            <a:prstGeom prst="rightArrow">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grpSp>
      <p:sp>
        <p:nvSpPr>
          <p:cNvPr id="7" name="Content Placeholder 2"/>
          <p:cNvSpPr>
            <a:spLocks noGrp="1"/>
          </p:cNvSpPr>
          <p:nvPr>
            <p:ph idx="1"/>
          </p:nvPr>
        </p:nvSpPr>
        <p:spPr>
          <a:xfrm>
            <a:off x="2627784" y="3212976"/>
            <a:ext cx="5976664" cy="3528392"/>
          </a:xfrm>
        </p:spPr>
        <p:txBody>
          <a:bodyPr>
            <a:noAutofit/>
          </a:bodyPr>
          <a:lstStyle/>
          <a:p>
            <a:r>
              <a:rPr lang="en-GB" dirty="0" smtClean="0">
                <a:solidFill>
                  <a:schemeClr val="tx2">
                    <a:lumMod val="75000"/>
                  </a:schemeClr>
                </a:solidFill>
                <a:latin typeface="Candara" panose="020E0502030303020204" pitchFamily="34" charset="0"/>
              </a:rPr>
              <a:t>Too many results</a:t>
            </a:r>
            <a:endParaRPr lang="en-GB" dirty="0" smtClean="0">
              <a:solidFill>
                <a:schemeClr val="tx2">
                  <a:lumMod val="75000"/>
                </a:schemeClr>
              </a:solidFill>
              <a:latin typeface="Candara" panose="020E0502030303020204" pitchFamily="34" charset="0"/>
            </a:endParaRPr>
          </a:p>
          <a:p>
            <a:pPr>
              <a:buNone/>
            </a:pPr>
            <a:endParaRPr lang="en-GB" sz="1200" dirty="0" smtClean="0">
              <a:solidFill>
                <a:schemeClr val="tx2">
                  <a:lumMod val="75000"/>
                </a:schemeClr>
              </a:solidFill>
              <a:latin typeface="Candara" panose="020E0502030303020204" pitchFamily="34" charset="0"/>
            </a:endParaRPr>
          </a:p>
          <a:p>
            <a:r>
              <a:rPr lang="en-GB" dirty="0" smtClean="0">
                <a:solidFill>
                  <a:schemeClr val="tx2">
                    <a:lumMod val="75000"/>
                  </a:schemeClr>
                </a:solidFill>
                <a:latin typeface="Candara" panose="020E0502030303020204" pitchFamily="34" charset="0"/>
              </a:rPr>
              <a:t>Results not relevant enough</a:t>
            </a:r>
            <a:endParaRPr lang="en-GB" dirty="0" smtClean="0">
              <a:solidFill>
                <a:schemeClr val="tx2">
                  <a:lumMod val="75000"/>
                </a:schemeClr>
              </a:solidFill>
              <a:latin typeface="Candara" panose="020E0502030303020204" pitchFamily="34" charset="0"/>
            </a:endParaRPr>
          </a:p>
          <a:p>
            <a:pPr>
              <a:buNone/>
            </a:pPr>
            <a:endParaRPr lang="en-GB" sz="1200" dirty="0" smtClean="0">
              <a:solidFill>
                <a:schemeClr val="tx2">
                  <a:lumMod val="75000"/>
                </a:schemeClr>
              </a:solidFill>
              <a:latin typeface="Candara" panose="020E0502030303020204" pitchFamily="34" charset="0"/>
            </a:endParaRPr>
          </a:p>
          <a:p>
            <a:r>
              <a:rPr lang="en-GB" dirty="0" smtClean="0">
                <a:solidFill>
                  <a:schemeClr val="tx2">
                    <a:lumMod val="75000"/>
                  </a:schemeClr>
                </a:solidFill>
                <a:latin typeface="Candara" panose="020E0502030303020204" pitchFamily="34" charset="0"/>
              </a:rPr>
              <a:t>The sources are not reliable</a:t>
            </a:r>
          </a:p>
          <a:p>
            <a:endParaRPr lang="en-GB" sz="1200" dirty="0" smtClean="0">
              <a:solidFill>
                <a:schemeClr val="tx2">
                  <a:lumMod val="75000"/>
                </a:schemeClr>
              </a:solidFill>
              <a:latin typeface="Candara" panose="020E0502030303020204" pitchFamily="34" charset="0"/>
            </a:endParaRPr>
          </a:p>
          <a:p>
            <a:r>
              <a:rPr lang="en-GB" dirty="0" smtClean="0">
                <a:solidFill>
                  <a:schemeClr val="tx2">
                    <a:lumMod val="75000"/>
                  </a:schemeClr>
                </a:solidFill>
                <a:latin typeface="Candara" panose="020E0502030303020204" pitchFamily="34" charset="0"/>
              </a:rPr>
              <a:t>Too old</a:t>
            </a:r>
            <a:endParaRPr lang="en-GB" dirty="0">
              <a:solidFill>
                <a:schemeClr val="tx2">
                  <a:lumMod val="75000"/>
                </a:schemeClr>
              </a:solidFill>
              <a:latin typeface="Candara" panose="020E0502030303020204" pitchFamily="34" charset="0"/>
            </a:endParaRPr>
          </a:p>
        </p:txBody>
      </p:sp>
    </p:spTree>
    <p:extLst>
      <p:ext uri="{BB962C8B-B14F-4D97-AF65-F5344CB8AC3E}">
        <p14:creationId xmlns:p14="http://schemas.microsoft.com/office/powerpoint/2010/main" val="33715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grpSp>
        <p:nvGrpSpPr>
          <p:cNvPr id="9" name="Group 8"/>
          <p:cNvGrpSpPr/>
          <p:nvPr/>
        </p:nvGrpSpPr>
        <p:grpSpPr>
          <a:xfrm>
            <a:off x="323528" y="188640"/>
            <a:ext cx="2939588" cy="3195294"/>
            <a:chOff x="323528" y="188640"/>
            <a:chExt cx="2321009" cy="2504839"/>
          </a:xfrm>
          <a:solidFill>
            <a:srgbClr val="FF6600"/>
          </a:solidFill>
        </p:grpSpPr>
        <p:sp>
          <p:nvSpPr>
            <p:cNvPr id="10" name="Oval 9"/>
            <p:cNvSpPr/>
            <p:nvPr/>
          </p:nvSpPr>
          <p:spPr>
            <a:xfrm>
              <a:off x="323528" y="188640"/>
              <a:ext cx="2088232" cy="1944216"/>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800" b="1" dirty="0" smtClean="0"/>
                <a:t>What are your tips?</a:t>
              </a:r>
              <a:endParaRPr lang="en-GB" sz="3800" b="1" dirty="0"/>
            </a:p>
          </p:txBody>
        </p:sp>
        <p:sp>
          <p:nvSpPr>
            <p:cNvPr id="11" name="Right Arrow 10"/>
            <p:cNvSpPr/>
            <p:nvPr/>
          </p:nvSpPr>
          <p:spPr>
            <a:xfrm rot="2918750">
              <a:off x="1888692" y="1937635"/>
              <a:ext cx="786415" cy="725274"/>
            </a:xfrm>
            <a:prstGeom prst="rightArrow">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grpSp>
      <p:pic>
        <p:nvPicPr>
          <p:cNvPr id="1026" name="Picture 2">
            <a:hlinkClick r:id="rId4"/>
          </p:cNvPr>
          <p:cNvPicPr>
            <a:picLocks noChangeAspect="1" noChangeArrowheads="1"/>
          </p:cNvPicPr>
          <p:nvPr/>
        </p:nvPicPr>
        <p:blipFill>
          <a:blip r:embed="rId5" cstate="print"/>
          <a:srcRect l="30761" t="19531" r="30420" b="62891"/>
          <a:stretch>
            <a:fillRect/>
          </a:stretch>
        </p:blipFill>
        <p:spPr bwMode="auto">
          <a:xfrm>
            <a:off x="3013591" y="383912"/>
            <a:ext cx="6152684" cy="2089591"/>
          </a:xfrm>
          <a:prstGeom prst="rect">
            <a:avLst/>
          </a:prstGeom>
          <a:noFill/>
          <a:ln w="9525">
            <a:noFill/>
            <a:miter lim="800000"/>
            <a:headEnd/>
            <a:tailEnd/>
          </a:ln>
          <a:effectLst>
            <a:softEdge rad="127000"/>
          </a:effectLst>
        </p:spPr>
      </p:pic>
      <p:pic>
        <p:nvPicPr>
          <p:cNvPr id="2" name="Picture 1"/>
          <p:cNvPicPr>
            <a:picLocks noChangeAspect="1"/>
          </p:cNvPicPr>
          <p:nvPr/>
        </p:nvPicPr>
        <p:blipFill rotWithShape="1">
          <a:blip r:embed="rId6"/>
          <a:srcRect t="7294" r="41538" b="52635"/>
          <a:stretch/>
        </p:blipFill>
        <p:spPr>
          <a:xfrm>
            <a:off x="683567" y="3562312"/>
            <a:ext cx="7221767" cy="27842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grpSp>
        <p:nvGrpSpPr>
          <p:cNvPr id="2" name="Group 8"/>
          <p:cNvGrpSpPr/>
          <p:nvPr/>
        </p:nvGrpSpPr>
        <p:grpSpPr>
          <a:xfrm>
            <a:off x="323528" y="188640"/>
            <a:ext cx="3430868" cy="2639749"/>
            <a:chOff x="323528" y="188640"/>
            <a:chExt cx="2764648" cy="2040560"/>
          </a:xfrm>
        </p:grpSpPr>
        <p:sp>
          <p:nvSpPr>
            <p:cNvPr id="10" name="Oval 9"/>
            <p:cNvSpPr/>
            <p:nvPr/>
          </p:nvSpPr>
          <p:spPr>
            <a:xfrm>
              <a:off x="323528" y="188640"/>
              <a:ext cx="2088232" cy="1944216"/>
            </a:xfrm>
            <a:prstGeom prst="ellipse">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800" b="1" dirty="0" smtClean="0"/>
                <a:t>What to search for?</a:t>
              </a:r>
              <a:endParaRPr lang="en-GB" sz="3800" b="1" dirty="0"/>
            </a:p>
          </p:txBody>
        </p:sp>
        <p:sp>
          <p:nvSpPr>
            <p:cNvPr id="11" name="Right Arrow 10"/>
            <p:cNvSpPr/>
            <p:nvPr/>
          </p:nvSpPr>
          <p:spPr>
            <a:xfrm rot="1915089">
              <a:off x="2268389" y="1533451"/>
              <a:ext cx="819787" cy="695749"/>
            </a:xfrm>
            <a:prstGeom prst="rightArrow">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grpSp>
      <p:grpSp>
        <p:nvGrpSpPr>
          <p:cNvPr id="7" name="Group 6"/>
          <p:cNvGrpSpPr/>
          <p:nvPr/>
        </p:nvGrpSpPr>
        <p:grpSpPr>
          <a:xfrm>
            <a:off x="4355977" y="404664"/>
            <a:ext cx="4392487" cy="1865007"/>
            <a:chOff x="0" y="0"/>
            <a:chExt cx="6995160" cy="1357788"/>
          </a:xfrm>
          <a:solidFill>
            <a:srgbClr val="0000FF"/>
          </a:solidFill>
        </p:grpSpPr>
        <p:sp>
          <p:nvSpPr>
            <p:cNvPr id="22" name="Rounded Rectangle 21"/>
            <p:cNvSpPr/>
            <p:nvPr/>
          </p:nvSpPr>
          <p:spPr>
            <a:xfrm>
              <a:off x="0" y="0"/>
              <a:ext cx="6995160" cy="135778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39768" y="39768"/>
              <a:ext cx="6632539" cy="127825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GB" sz="3800" kern="1200" dirty="0" smtClean="0">
                  <a:latin typeface="Californian FB" pitchFamily="18" charset="0"/>
                </a:rPr>
                <a:t>Keywords – Brainstorm/Mind Map</a:t>
              </a:r>
              <a:endParaRPr lang="en-US" sz="3800" kern="1200" dirty="0">
                <a:latin typeface="Californian FB" pitchFamily="18" charset="0"/>
              </a:endParaRPr>
            </a:p>
          </p:txBody>
        </p:sp>
      </p:grpSp>
      <p:grpSp>
        <p:nvGrpSpPr>
          <p:cNvPr id="8" name="Group 7"/>
          <p:cNvGrpSpPr/>
          <p:nvPr/>
        </p:nvGrpSpPr>
        <p:grpSpPr>
          <a:xfrm>
            <a:off x="3707904" y="2932145"/>
            <a:ext cx="4824536" cy="1360951"/>
            <a:chOff x="617219" y="1584087"/>
            <a:chExt cx="6995160" cy="1357788"/>
          </a:xfrm>
          <a:solidFill>
            <a:srgbClr val="4343FF"/>
          </a:solidFill>
        </p:grpSpPr>
        <p:sp>
          <p:nvSpPr>
            <p:cNvPr id="20" name="Rounded Rectangle 19"/>
            <p:cNvSpPr/>
            <p:nvPr/>
          </p:nvSpPr>
          <p:spPr>
            <a:xfrm>
              <a:off x="617219" y="1584087"/>
              <a:ext cx="6995160" cy="135778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6"/>
            <p:cNvSpPr/>
            <p:nvPr/>
          </p:nvSpPr>
          <p:spPr>
            <a:xfrm>
              <a:off x="656987" y="1623855"/>
              <a:ext cx="5415842" cy="127825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GB" sz="3800" kern="1200" dirty="0" smtClean="0">
                  <a:latin typeface="Californian FB" pitchFamily="18" charset="0"/>
                </a:rPr>
                <a:t>Specialist terms</a:t>
              </a:r>
              <a:endParaRPr lang="en-US" sz="3800" kern="1200" dirty="0">
                <a:latin typeface="Californian FB" pitchFamily="18" charset="0"/>
              </a:endParaRPr>
            </a:p>
          </p:txBody>
        </p:sp>
      </p:grpSp>
      <p:grpSp>
        <p:nvGrpSpPr>
          <p:cNvPr id="9" name="Group 8"/>
          <p:cNvGrpSpPr/>
          <p:nvPr/>
        </p:nvGrpSpPr>
        <p:grpSpPr>
          <a:xfrm>
            <a:off x="1475656" y="4941168"/>
            <a:ext cx="5688631" cy="1360951"/>
            <a:chOff x="1234439" y="3168174"/>
            <a:chExt cx="6995160" cy="1357788"/>
          </a:xfrm>
          <a:solidFill>
            <a:srgbClr val="6969FF"/>
          </a:solidFill>
        </p:grpSpPr>
        <p:sp>
          <p:nvSpPr>
            <p:cNvPr id="18" name="Rounded Rectangle 17"/>
            <p:cNvSpPr/>
            <p:nvPr/>
          </p:nvSpPr>
          <p:spPr>
            <a:xfrm>
              <a:off x="1234439" y="3168174"/>
              <a:ext cx="6995160" cy="135778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8"/>
            <p:cNvSpPr/>
            <p:nvPr/>
          </p:nvSpPr>
          <p:spPr>
            <a:xfrm>
              <a:off x="1415661" y="3207942"/>
              <a:ext cx="5274387" cy="127825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GB" sz="3800" kern="1200" dirty="0" smtClean="0">
                  <a:latin typeface="Californian FB" pitchFamily="18" charset="0"/>
                </a:rPr>
                <a:t>Synonyms/Alternate spelling</a:t>
              </a:r>
              <a:endParaRPr lang="en-US" sz="3800" kern="1200" dirty="0">
                <a:latin typeface="Californian FB" pitchFamily="18" charset="0"/>
              </a:endParaRPr>
            </a:p>
          </p:txBody>
        </p:sp>
      </p:grpSp>
      <p:grpSp>
        <p:nvGrpSpPr>
          <p:cNvPr id="12" name="Group 11"/>
          <p:cNvGrpSpPr/>
          <p:nvPr/>
        </p:nvGrpSpPr>
        <p:grpSpPr>
          <a:xfrm>
            <a:off x="7188318" y="2156798"/>
            <a:ext cx="710453" cy="1056178"/>
            <a:chOff x="6112597" y="1029656"/>
            <a:chExt cx="882562" cy="882562"/>
          </a:xfrm>
          <a:solidFill>
            <a:srgbClr val="6969FF"/>
          </a:solidFill>
        </p:grpSpPr>
        <p:sp>
          <p:nvSpPr>
            <p:cNvPr id="16" name="Down Arrow 15"/>
            <p:cNvSpPr/>
            <p:nvPr/>
          </p:nvSpPr>
          <p:spPr>
            <a:xfrm>
              <a:off x="6112597" y="1029656"/>
              <a:ext cx="882562" cy="882562"/>
            </a:xfrm>
            <a:prstGeom prst="downArrow">
              <a:avLst>
                <a:gd name="adj1" fmla="val 55000"/>
                <a:gd name="adj2" fmla="val 45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Down Arrow 10"/>
            <p:cNvSpPr/>
            <p:nvPr/>
          </p:nvSpPr>
          <p:spPr>
            <a:xfrm>
              <a:off x="6311173" y="1029656"/>
              <a:ext cx="485410" cy="6641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13" name="Group 12"/>
          <p:cNvGrpSpPr/>
          <p:nvPr/>
        </p:nvGrpSpPr>
        <p:grpSpPr>
          <a:xfrm>
            <a:off x="6084168" y="4221088"/>
            <a:ext cx="710453" cy="1080120"/>
            <a:chOff x="6729817" y="2604691"/>
            <a:chExt cx="882562" cy="882562"/>
          </a:xfrm>
          <a:solidFill>
            <a:srgbClr val="0000FF"/>
          </a:solidFill>
        </p:grpSpPr>
        <p:sp>
          <p:nvSpPr>
            <p:cNvPr id="14" name="Down Arrow 13"/>
            <p:cNvSpPr/>
            <p:nvPr/>
          </p:nvSpPr>
          <p:spPr>
            <a:xfrm>
              <a:off x="6729817" y="2604691"/>
              <a:ext cx="882562" cy="882562"/>
            </a:xfrm>
            <a:prstGeom prst="downArrow">
              <a:avLst>
                <a:gd name="adj1" fmla="val 55000"/>
                <a:gd name="adj2" fmla="val 45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Down Arrow 12"/>
            <p:cNvSpPr/>
            <p:nvPr/>
          </p:nvSpPr>
          <p:spPr>
            <a:xfrm>
              <a:off x="6928393" y="2604691"/>
              <a:ext cx="485410" cy="6641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grpSp>
        <p:nvGrpSpPr>
          <p:cNvPr id="2" name="Group 8"/>
          <p:cNvGrpSpPr/>
          <p:nvPr/>
        </p:nvGrpSpPr>
        <p:grpSpPr>
          <a:xfrm>
            <a:off x="323528" y="188640"/>
            <a:ext cx="2772260" cy="3249767"/>
            <a:chOff x="323528" y="188640"/>
            <a:chExt cx="2233933" cy="2512110"/>
          </a:xfrm>
        </p:grpSpPr>
        <p:sp>
          <p:nvSpPr>
            <p:cNvPr id="10" name="Oval 9"/>
            <p:cNvSpPr/>
            <p:nvPr/>
          </p:nvSpPr>
          <p:spPr>
            <a:xfrm>
              <a:off x="323528" y="188640"/>
              <a:ext cx="2088232" cy="1944216"/>
            </a:xfrm>
            <a:prstGeom prst="ellipse">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800" b="1" dirty="0" smtClean="0"/>
                <a:t>What to search for?</a:t>
              </a:r>
              <a:endParaRPr lang="en-GB" sz="3800" b="1" dirty="0"/>
            </a:p>
          </p:txBody>
        </p:sp>
        <p:sp>
          <p:nvSpPr>
            <p:cNvPr id="11" name="Right Arrow 10"/>
            <p:cNvSpPr/>
            <p:nvPr/>
          </p:nvSpPr>
          <p:spPr>
            <a:xfrm rot="3351409">
              <a:off x="1817256" y="1960545"/>
              <a:ext cx="755136" cy="725274"/>
            </a:xfrm>
            <a:prstGeom prst="rightArrow">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grpSp>
      <p:sp>
        <p:nvSpPr>
          <p:cNvPr id="24" name="Rectangle 3"/>
          <p:cNvSpPr>
            <a:spLocks noGrp="1" noChangeArrowheads="1"/>
          </p:cNvSpPr>
          <p:nvPr>
            <p:ph idx="1"/>
          </p:nvPr>
        </p:nvSpPr>
        <p:spPr>
          <a:xfrm>
            <a:off x="395536" y="3212976"/>
            <a:ext cx="8229600" cy="3312367"/>
          </a:xfrm>
          <a:solidFill>
            <a:srgbClr val="E7F6FF"/>
          </a:solidFill>
          <a:effectLst>
            <a:softEdge rad="317500"/>
          </a:effectLst>
        </p:spPr>
        <p:txBody>
          <a:bodyPr>
            <a:normAutofit/>
          </a:bodyPr>
          <a:lstStyle/>
          <a:p>
            <a:pPr eaLnBrk="1" hangingPunct="1">
              <a:lnSpc>
                <a:spcPct val="90000"/>
              </a:lnSpc>
              <a:buFontTx/>
              <a:buNone/>
            </a:pPr>
            <a:r>
              <a:rPr lang="en-GB" sz="2400" b="1" dirty="0" smtClean="0">
                <a:solidFill>
                  <a:srgbClr val="0070C0"/>
                </a:solidFill>
                <a:latin typeface="Candara" pitchFamily="34" charset="0"/>
              </a:rPr>
              <a:t>Assignment.</a:t>
            </a:r>
          </a:p>
          <a:p>
            <a:pPr eaLnBrk="1" hangingPunct="1">
              <a:buFontTx/>
              <a:buNone/>
            </a:pPr>
            <a:r>
              <a:rPr lang="en-GB" sz="2000" b="1" dirty="0" smtClean="0">
                <a:solidFill>
                  <a:schemeClr val="bg1"/>
                </a:solidFill>
                <a:latin typeface="Candara" pitchFamily="34" charset="0"/>
              </a:rPr>
              <a:t>	</a:t>
            </a:r>
            <a:r>
              <a:rPr lang="en-GB" sz="4000" dirty="0" smtClean="0">
                <a:solidFill>
                  <a:srgbClr val="0000FF"/>
                </a:solidFill>
                <a:latin typeface="Candara" pitchFamily="34" charset="0"/>
              </a:rPr>
              <a:t>Investigate the rise in popularity of the </a:t>
            </a:r>
            <a:r>
              <a:rPr lang="en-GB" sz="4000" dirty="0" err="1" smtClean="0">
                <a:solidFill>
                  <a:srgbClr val="0000FF"/>
                </a:solidFill>
                <a:latin typeface="Candara" pitchFamily="34" charset="0"/>
              </a:rPr>
              <a:t>gastropub</a:t>
            </a:r>
            <a:r>
              <a:rPr lang="en-GB" sz="4000" dirty="0" smtClean="0">
                <a:solidFill>
                  <a:srgbClr val="0000FF"/>
                </a:solidFill>
                <a:latin typeface="Candara" pitchFamily="34" charset="0"/>
              </a:rPr>
              <a:t> since the early 1990s.  How has this influenced the restaurant industry?</a:t>
            </a:r>
            <a:r>
              <a:rPr lang="en-GB" sz="2000" b="1" dirty="0" smtClean="0">
                <a:solidFill>
                  <a:srgbClr val="339933"/>
                </a:solidFill>
                <a:latin typeface="Californian FB" pitchFamily="18" charset="0"/>
              </a:rPr>
              <a:t>  </a:t>
            </a:r>
            <a:endParaRPr lang="en-GB" sz="3500" b="1" dirty="0" smtClean="0">
              <a:solidFill>
                <a:srgbClr val="339933"/>
              </a:solidFill>
              <a:latin typeface="Californian FB" pitchFamily="18" charset="0"/>
            </a:endParaRPr>
          </a:p>
        </p:txBody>
      </p:sp>
      <p:sp>
        <p:nvSpPr>
          <p:cNvPr id="3" name="Rectangle 2"/>
          <p:cNvSpPr/>
          <p:nvPr/>
        </p:nvSpPr>
        <p:spPr>
          <a:xfrm>
            <a:off x="3491880" y="538813"/>
            <a:ext cx="5238037" cy="1754326"/>
          </a:xfrm>
          <a:prstGeom prst="rect">
            <a:avLst/>
          </a:prstGeom>
        </p:spPr>
        <p:txBody>
          <a:bodyPr wrap="square">
            <a:spAutoFit/>
          </a:bodyPr>
          <a:lstStyle/>
          <a:p>
            <a:r>
              <a:rPr lang="en-GB" sz="3600" b="1" dirty="0" smtClean="0">
                <a:solidFill>
                  <a:srgbClr val="6600CC"/>
                </a:solidFill>
                <a:latin typeface="Candara" pitchFamily="34" charset="0"/>
              </a:rPr>
              <a:t>What are the key words in the assignment title below?</a:t>
            </a:r>
            <a:endParaRPr lang="en-GB" sz="3600" b="1" dirty="0">
              <a:solidFill>
                <a:srgbClr val="6600C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grpSp>
        <p:nvGrpSpPr>
          <p:cNvPr id="2" name="Group 8"/>
          <p:cNvGrpSpPr/>
          <p:nvPr/>
        </p:nvGrpSpPr>
        <p:grpSpPr>
          <a:xfrm>
            <a:off x="323528" y="188640"/>
            <a:ext cx="2772260" cy="3249767"/>
            <a:chOff x="323528" y="188640"/>
            <a:chExt cx="2233933" cy="2512110"/>
          </a:xfrm>
        </p:grpSpPr>
        <p:sp>
          <p:nvSpPr>
            <p:cNvPr id="10" name="Oval 9"/>
            <p:cNvSpPr/>
            <p:nvPr/>
          </p:nvSpPr>
          <p:spPr>
            <a:xfrm>
              <a:off x="323528" y="188640"/>
              <a:ext cx="2088232" cy="1944216"/>
            </a:xfrm>
            <a:prstGeom prst="ellipse">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800" b="1" dirty="0" smtClean="0"/>
                <a:t>What to search for?</a:t>
              </a:r>
              <a:endParaRPr lang="en-GB" sz="3800" b="1" dirty="0"/>
            </a:p>
          </p:txBody>
        </p:sp>
        <p:sp>
          <p:nvSpPr>
            <p:cNvPr id="11" name="Right Arrow 10"/>
            <p:cNvSpPr/>
            <p:nvPr/>
          </p:nvSpPr>
          <p:spPr>
            <a:xfrm rot="3351409">
              <a:off x="1817256" y="1960545"/>
              <a:ext cx="755136" cy="725274"/>
            </a:xfrm>
            <a:prstGeom prst="rightArrow">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grpSp>
      <p:sp>
        <p:nvSpPr>
          <p:cNvPr id="8" name="Rectangle 3"/>
          <p:cNvSpPr>
            <a:spLocks noGrp="1" noChangeArrowheads="1"/>
          </p:cNvSpPr>
          <p:nvPr>
            <p:ph idx="1"/>
          </p:nvPr>
        </p:nvSpPr>
        <p:spPr>
          <a:xfrm>
            <a:off x="323528" y="3140968"/>
            <a:ext cx="8229600" cy="3441551"/>
          </a:xfrm>
          <a:solidFill>
            <a:srgbClr val="E7F6FF"/>
          </a:solidFill>
          <a:effectLst>
            <a:softEdge rad="317500"/>
          </a:effectLst>
        </p:spPr>
        <p:txBody>
          <a:bodyPr>
            <a:normAutofit/>
          </a:bodyPr>
          <a:lstStyle/>
          <a:p>
            <a:pPr eaLnBrk="1" hangingPunct="1">
              <a:lnSpc>
                <a:spcPct val="90000"/>
              </a:lnSpc>
              <a:buFontTx/>
              <a:buNone/>
            </a:pPr>
            <a:r>
              <a:rPr lang="en-GB" sz="2400" b="1" dirty="0" smtClean="0">
                <a:solidFill>
                  <a:srgbClr val="0070C0"/>
                </a:solidFill>
                <a:latin typeface="Candara" pitchFamily="34" charset="0"/>
              </a:rPr>
              <a:t>Assignment.</a:t>
            </a:r>
          </a:p>
          <a:p>
            <a:pPr eaLnBrk="1" hangingPunct="1">
              <a:buFontTx/>
              <a:buNone/>
            </a:pPr>
            <a:r>
              <a:rPr lang="en-GB" sz="2000" b="1" dirty="0" smtClean="0">
                <a:solidFill>
                  <a:schemeClr val="bg1"/>
                </a:solidFill>
                <a:latin typeface="Candara" pitchFamily="34" charset="0"/>
              </a:rPr>
              <a:t>	</a:t>
            </a:r>
            <a:r>
              <a:rPr lang="en-GB" sz="4000" dirty="0" smtClean="0">
                <a:solidFill>
                  <a:srgbClr val="0000FF"/>
                </a:solidFill>
                <a:latin typeface="Candara" pitchFamily="34" charset="0"/>
              </a:rPr>
              <a:t>Investigate the </a:t>
            </a:r>
            <a:r>
              <a:rPr lang="en-GB" sz="4000" dirty="0" smtClean="0">
                <a:solidFill>
                  <a:srgbClr val="FF0000"/>
                </a:solidFill>
                <a:latin typeface="Candara" pitchFamily="34" charset="0"/>
              </a:rPr>
              <a:t>rise in popularity </a:t>
            </a:r>
            <a:r>
              <a:rPr lang="en-GB" sz="4000" dirty="0" smtClean="0">
                <a:solidFill>
                  <a:srgbClr val="0000FF"/>
                </a:solidFill>
                <a:latin typeface="Candara" pitchFamily="34" charset="0"/>
              </a:rPr>
              <a:t>of</a:t>
            </a:r>
            <a:r>
              <a:rPr lang="en-GB" sz="4000" dirty="0" smtClean="0">
                <a:solidFill>
                  <a:srgbClr val="0066FF"/>
                </a:solidFill>
                <a:latin typeface="Candara" pitchFamily="34" charset="0"/>
              </a:rPr>
              <a:t> </a:t>
            </a:r>
            <a:r>
              <a:rPr lang="en-GB" sz="4000" dirty="0" smtClean="0">
                <a:solidFill>
                  <a:srgbClr val="0000FF"/>
                </a:solidFill>
                <a:latin typeface="Candara" pitchFamily="34" charset="0"/>
              </a:rPr>
              <a:t>the</a:t>
            </a:r>
            <a:r>
              <a:rPr lang="en-GB" sz="4000" dirty="0" smtClean="0">
                <a:solidFill>
                  <a:srgbClr val="0066FF"/>
                </a:solidFill>
                <a:latin typeface="Candara" pitchFamily="34" charset="0"/>
              </a:rPr>
              <a:t> </a:t>
            </a:r>
            <a:r>
              <a:rPr lang="en-GB" sz="4000" dirty="0" err="1" smtClean="0">
                <a:solidFill>
                  <a:srgbClr val="FF0000"/>
                </a:solidFill>
                <a:latin typeface="Candara" pitchFamily="34" charset="0"/>
              </a:rPr>
              <a:t>gastropub</a:t>
            </a:r>
            <a:r>
              <a:rPr lang="en-GB" sz="4000" dirty="0" smtClean="0">
                <a:solidFill>
                  <a:srgbClr val="0000FF"/>
                </a:solidFill>
                <a:latin typeface="Candara" pitchFamily="34" charset="0"/>
              </a:rPr>
              <a:t> since the </a:t>
            </a:r>
            <a:r>
              <a:rPr lang="en-GB" sz="4000" dirty="0" smtClean="0">
                <a:solidFill>
                  <a:srgbClr val="FF0000"/>
                </a:solidFill>
                <a:latin typeface="Candara" pitchFamily="34" charset="0"/>
              </a:rPr>
              <a:t>early 1990s</a:t>
            </a:r>
            <a:r>
              <a:rPr lang="en-GB" sz="4000" dirty="0" smtClean="0">
                <a:solidFill>
                  <a:srgbClr val="0000FF"/>
                </a:solidFill>
                <a:latin typeface="Candara" pitchFamily="34" charset="0"/>
              </a:rPr>
              <a:t>.  How has this influenced the </a:t>
            </a:r>
            <a:r>
              <a:rPr lang="en-GB" sz="4000" dirty="0" smtClean="0">
                <a:solidFill>
                  <a:srgbClr val="FF0000"/>
                </a:solidFill>
                <a:latin typeface="Candara" pitchFamily="34" charset="0"/>
              </a:rPr>
              <a:t>restaurant industry</a:t>
            </a:r>
            <a:r>
              <a:rPr lang="en-GB" sz="4000" dirty="0" smtClean="0">
                <a:solidFill>
                  <a:srgbClr val="0000FF"/>
                </a:solidFill>
                <a:latin typeface="Candara" pitchFamily="34" charset="0"/>
              </a:rPr>
              <a:t>?</a:t>
            </a:r>
          </a:p>
        </p:txBody>
      </p:sp>
      <p:sp>
        <p:nvSpPr>
          <p:cNvPr id="7" name="Rectangle 6"/>
          <p:cNvSpPr/>
          <p:nvPr/>
        </p:nvSpPr>
        <p:spPr>
          <a:xfrm>
            <a:off x="3491880" y="538813"/>
            <a:ext cx="5238037" cy="646331"/>
          </a:xfrm>
          <a:prstGeom prst="rect">
            <a:avLst/>
          </a:prstGeom>
        </p:spPr>
        <p:txBody>
          <a:bodyPr wrap="square">
            <a:spAutoFit/>
          </a:bodyPr>
          <a:lstStyle/>
          <a:p>
            <a:r>
              <a:rPr lang="en-GB" sz="3600" b="1" dirty="0" smtClean="0">
                <a:solidFill>
                  <a:srgbClr val="6600CC"/>
                </a:solidFill>
                <a:latin typeface="Candara" pitchFamily="34" charset="0"/>
              </a:rPr>
              <a:t>These are…</a:t>
            </a:r>
            <a:endParaRPr lang="en-GB" sz="3600" b="1" dirty="0">
              <a:solidFill>
                <a:srgbClr val="6600C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sp>
        <p:nvSpPr>
          <p:cNvPr id="10" name="Oval 9"/>
          <p:cNvSpPr/>
          <p:nvPr/>
        </p:nvSpPr>
        <p:spPr>
          <a:xfrm>
            <a:off x="323528" y="188640"/>
            <a:ext cx="2591449" cy="2515116"/>
          </a:xfrm>
          <a:prstGeom prst="ellipse">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800" b="1" dirty="0" smtClean="0"/>
              <a:t>What to search for?</a:t>
            </a:r>
            <a:endParaRPr lang="en-GB" sz="3800" b="1" dirty="0"/>
          </a:p>
        </p:txBody>
      </p:sp>
      <p:sp>
        <p:nvSpPr>
          <p:cNvPr id="11" name="Right Arrow 10"/>
          <p:cNvSpPr/>
          <p:nvPr/>
        </p:nvSpPr>
        <p:spPr>
          <a:xfrm rot="3460309">
            <a:off x="2065865" y="2538167"/>
            <a:ext cx="976874" cy="900049"/>
          </a:xfrm>
          <a:prstGeom prst="rightArrow">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8" name="Rectangle 3"/>
          <p:cNvSpPr>
            <a:spLocks noGrp="1" noChangeArrowheads="1"/>
          </p:cNvSpPr>
          <p:nvPr>
            <p:ph idx="1"/>
          </p:nvPr>
        </p:nvSpPr>
        <p:spPr>
          <a:xfrm>
            <a:off x="3563888" y="188640"/>
            <a:ext cx="5472608" cy="3600400"/>
          </a:xfrm>
          <a:solidFill>
            <a:srgbClr val="E7F6FF"/>
          </a:solidFill>
          <a:effectLst>
            <a:softEdge rad="317500"/>
          </a:effectLst>
        </p:spPr>
        <p:txBody>
          <a:bodyPr>
            <a:normAutofit lnSpcReduction="10000"/>
          </a:bodyPr>
          <a:lstStyle/>
          <a:p>
            <a:pPr eaLnBrk="1" hangingPunct="1">
              <a:buFontTx/>
              <a:buNone/>
            </a:pPr>
            <a:r>
              <a:rPr lang="en-GB" sz="2000" b="1" dirty="0" smtClean="0">
                <a:solidFill>
                  <a:schemeClr val="bg1"/>
                </a:solidFill>
                <a:latin typeface="Candara" pitchFamily="34" charset="0"/>
              </a:rPr>
              <a:t>	</a:t>
            </a:r>
            <a:r>
              <a:rPr lang="en-GB" sz="4000" dirty="0" smtClean="0">
                <a:solidFill>
                  <a:srgbClr val="0000FF"/>
                </a:solidFill>
                <a:latin typeface="Candara" pitchFamily="34" charset="0"/>
              </a:rPr>
              <a:t>Investigate the </a:t>
            </a:r>
            <a:r>
              <a:rPr lang="en-GB" sz="4000" dirty="0" smtClean="0">
                <a:solidFill>
                  <a:srgbClr val="FF0000"/>
                </a:solidFill>
                <a:latin typeface="Candara" pitchFamily="34" charset="0"/>
              </a:rPr>
              <a:t>rise in popularity </a:t>
            </a:r>
            <a:r>
              <a:rPr lang="en-GB" sz="4000" dirty="0" smtClean="0">
                <a:solidFill>
                  <a:srgbClr val="0000FF"/>
                </a:solidFill>
                <a:latin typeface="Candara" pitchFamily="34" charset="0"/>
              </a:rPr>
              <a:t>of</a:t>
            </a:r>
            <a:r>
              <a:rPr lang="en-GB" sz="4000" dirty="0" smtClean="0">
                <a:solidFill>
                  <a:srgbClr val="0066FF"/>
                </a:solidFill>
                <a:latin typeface="Candara" pitchFamily="34" charset="0"/>
              </a:rPr>
              <a:t> </a:t>
            </a:r>
            <a:r>
              <a:rPr lang="en-GB" sz="4000" dirty="0" smtClean="0">
                <a:solidFill>
                  <a:srgbClr val="0000FF"/>
                </a:solidFill>
                <a:latin typeface="Candara" pitchFamily="34" charset="0"/>
              </a:rPr>
              <a:t>the</a:t>
            </a:r>
            <a:r>
              <a:rPr lang="en-GB" sz="4000" dirty="0" smtClean="0">
                <a:solidFill>
                  <a:srgbClr val="0066FF"/>
                </a:solidFill>
                <a:latin typeface="Candara" pitchFamily="34" charset="0"/>
              </a:rPr>
              <a:t> </a:t>
            </a:r>
            <a:r>
              <a:rPr lang="en-GB" sz="4000" dirty="0" err="1" smtClean="0">
                <a:solidFill>
                  <a:srgbClr val="FF0000"/>
                </a:solidFill>
                <a:latin typeface="Candara" pitchFamily="34" charset="0"/>
              </a:rPr>
              <a:t>gastropub</a:t>
            </a:r>
            <a:r>
              <a:rPr lang="en-GB" sz="4000" dirty="0" smtClean="0">
                <a:solidFill>
                  <a:srgbClr val="0000FF"/>
                </a:solidFill>
                <a:latin typeface="Candara" pitchFamily="34" charset="0"/>
              </a:rPr>
              <a:t> since the </a:t>
            </a:r>
            <a:r>
              <a:rPr lang="en-GB" sz="4000" dirty="0" smtClean="0">
                <a:solidFill>
                  <a:srgbClr val="FF0000"/>
                </a:solidFill>
                <a:latin typeface="Candara" pitchFamily="34" charset="0"/>
              </a:rPr>
              <a:t>early 1990s</a:t>
            </a:r>
            <a:r>
              <a:rPr lang="en-GB" sz="4000" dirty="0" smtClean="0">
                <a:solidFill>
                  <a:srgbClr val="0000FF"/>
                </a:solidFill>
                <a:latin typeface="Candara" pitchFamily="34" charset="0"/>
              </a:rPr>
              <a:t>.  How has this influenced the </a:t>
            </a:r>
            <a:r>
              <a:rPr lang="en-GB" sz="4000" dirty="0" smtClean="0">
                <a:solidFill>
                  <a:srgbClr val="FF0000"/>
                </a:solidFill>
                <a:latin typeface="Candara" pitchFamily="34" charset="0"/>
              </a:rPr>
              <a:t>restaurant industry</a:t>
            </a:r>
            <a:r>
              <a:rPr lang="en-GB" sz="4000" dirty="0" smtClean="0">
                <a:solidFill>
                  <a:srgbClr val="0000FF"/>
                </a:solidFill>
                <a:latin typeface="Candara" pitchFamily="34" charset="0"/>
              </a:rPr>
              <a:t>?</a:t>
            </a:r>
          </a:p>
        </p:txBody>
      </p:sp>
      <p:sp>
        <p:nvSpPr>
          <p:cNvPr id="7" name="TextBox 6"/>
          <p:cNvSpPr txBox="1"/>
          <p:nvPr/>
        </p:nvSpPr>
        <p:spPr>
          <a:xfrm>
            <a:off x="214282" y="5072074"/>
            <a:ext cx="4357718" cy="1015663"/>
          </a:xfrm>
          <a:prstGeom prst="rect">
            <a:avLst/>
          </a:prstGeom>
          <a:solidFill>
            <a:schemeClr val="bg1"/>
          </a:solidFill>
          <a:ln>
            <a:solidFill>
              <a:schemeClr val="accent2">
                <a:lumMod val="75000"/>
              </a:schemeClr>
            </a:solidFill>
          </a:ln>
        </p:spPr>
        <p:txBody>
          <a:bodyPr wrap="square" rtlCol="0">
            <a:spAutoFit/>
          </a:bodyPr>
          <a:lstStyle/>
          <a:p>
            <a:pPr algn="ctr"/>
            <a:r>
              <a:rPr lang="en-GB" sz="3000" dirty="0" smtClean="0">
                <a:solidFill>
                  <a:srgbClr val="0070C0"/>
                </a:solidFill>
                <a:latin typeface="Candara" pitchFamily="34" charset="0"/>
              </a:rPr>
              <a:t>“restaurant industry”</a:t>
            </a:r>
          </a:p>
          <a:p>
            <a:pPr algn="ctr"/>
            <a:r>
              <a:rPr lang="en-GB" sz="3000" dirty="0" smtClean="0">
                <a:solidFill>
                  <a:srgbClr val="0070C0"/>
                </a:solidFill>
                <a:latin typeface="Candara" pitchFamily="34" charset="0"/>
              </a:rPr>
              <a:t>“food service industry”</a:t>
            </a:r>
            <a:endParaRPr lang="en-GB" sz="3000" dirty="0">
              <a:solidFill>
                <a:srgbClr val="0070C0"/>
              </a:solidFill>
              <a:latin typeface="Candara" pitchFamily="34" charset="0"/>
            </a:endParaRPr>
          </a:p>
        </p:txBody>
      </p:sp>
      <p:sp>
        <p:nvSpPr>
          <p:cNvPr id="9" name="TextBox 8"/>
          <p:cNvSpPr txBox="1"/>
          <p:nvPr/>
        </p:nvSpPr>
        <p:spPr>
          <a:xfrm>
            <a:off x="323528" y="3709481"/>
            <a:ext cx="4357718" cy="1015663"/>
          </a:xfrm>
          <a:prstGeom prst="rect">
            <a:avLst/>
          </a:prstGeom>
          <a:solidFill>
            <a:schemeClr val="bg1"/>
          </a:solidFill>
          <a:ln>
            <a:solidFill>
              <a:schemeClr val="accent2">
                <a:lumMod val="75000"/>
              </a:schemeClr>
            </a:solidFill>
          </a:ln>
        </p:spPr>
        <p:txBody>
          <a:bodyPr wrap="square" rtlCol="0">
            <a:spAutoFit/>
          </a:bodyPr>
          <a:lstStyle/>
          <a:p>
            <a:pPr algn="ctr"/>
            <a:r>
              <a:rPr lang="en-GB" sz="3000" dirty="0" smtClean="0">
                <a:solidFill>
                  <a:srgbClr val="0070C0"/>
                </a:solidFill>
                <a:latin typeface="Candara" pitchFamily="34" charset="0"/>
              </a:rPr>
              <a:t>“rise in popularity” </a:t>
            </a:r>
          </a:p>
          <a:p>
            <a:pPr algn="ctr"/>
            <a:r>
              <a:rPr lang="en-GB" sz="3000" dirty="0" smtClean="0">
                <a:solidFill>
                  <a:srgbClr val="0070C0"/>
                </a:solidFill>
                <a:latin typeface="Candara" pitchFamily="34" charset="0"/>
              </a:rPr>
              <a:t>development</a:t>
            </a:r>
            <a:endParaRPr lang="en-GB" sz="3000" dirty="0">
              <a:solidFill>
                <a:srgbClr val="0070C0"/>
              </a:solidFill>
              <a:latin typeface="Candara" pitchFamily="34" charset="0"/>
            </a:endParaRPr>
          </a:p>
        </p:txBody>
      </p:sp>
      <p:sp>
        <p:nvSpPr>
          <p:cNvPr id="12" name="TextBox 11"/>
          <p:cNvSpPr txBox="1"/>
          <p:nvPr/>
        </p:nvSpPr>
        <p:spPr>
          <a:xfrm>
            <a:off x="4500562" y="5572140"/>
            <a:ext cx="3781654" cy="1015663"/>
          </a:xfrm>
          <a:prstGeom prst="rect">
            <a:avLst/>
          </a:prstGeom>
          <a:solidFill>
            <a:schemeClr val="bg1"/>
          </a:solidFill>
          <a:ln>
            <a:solidFill>
              <a:schemeClr val="accent2">
                <a:lumMod val="75000"/>
              </a:schemeClr>
            </a:solidFill>
          </a:ln>
        </p:spPr>
        <p:txBody>
          <a:bodyPr wrap="square" rtlCol="0">
            <a:spAutoFit/>
          </a:bodyPr>
          <a:lstStyle/>
          <a:p>
            <a:pPr algn="ctr"/>
            <a:r>
              <a:rPr lang="en-GB" sz="3000" dirty="0" err="1" smtClean="0">
                <a:solidFill>
                  <a:srgbClr val="0070C0"/>
                </a:solidFill>
                <a:latin typeface="Candara" pitchFamily="34" charset="0"/>
              </a:rPr>
              <a:t>gastropub</a:t>
            </a:r>
            <a:endParaRPr lang="en-GB" sz="3000" dirty="0" smtClean="0">
              <a:solidFill>
                <a:srgbClr val="0070C0"/>
              </a:solidFill>
              <a:latin typeface="Candara" pitchFamily="34" charset="0"/>
            </a:endParaRPr>
          </a:p>
          <a:p>
            <a:pPr algn="ctr"/>
            <a:r>
              <a:rPr lang="en-GB" sz="3000" dirty="0" smtClean="0">
                <a:solidFill>
                  <a:srgbClr val="0070C0"/>
                </a:solidFill>
                <a:latin typeface="Candara" pitchFamily="34" charset="0"/>
              </a:rPr>
              <a:t>“pub dining room”</a:t>
            </a:r>
            <a:endParaRPr lang="en-GB" sz="3000" dirty="0">
              <a:solidFill>
                <a:srgbClr val="0070C0"/>
              </a:solidFill>
              <a:latin typeface="Candara" pitchFamily="34" charset="0"/>
            </a:endParaRPr>
          </a:p>
        </p:txBody>
      </p:sp>
      <p:sp>
        <p:nvSpPr>
          <p:cNvPr id="13" name="TextBox 12"/>
          <p:cNvSpPr txBox="1"/>
          <p:nvPr/>
        </p:nvSpPr>
        <p:spPr>
          <a:xfrm>
            <a:off x="4214810" y="4286256"/>
            <a:ext cx="4357718" cy="1015663"/>
          </a:xfrm>
          <a:prstGeom prst="rect">
            <a:avLst/>
          </a:prstGeom>
          <a:solidFill>
            <a:schemeClr val="bg1"/>
          </a:solidFill>
          <a:ln>
            <a:solidFill>
              <a:schemeClr val="accent2">
                <a:lumMod val="75000"/>
              </a:schemeClr>
            </a:solidFill>
          </a:ln>
        </p:spPr>
        <p:txBody>
          <a:bodyPr wrap="square" rtlCol="0">
            <a:spAutoFit/>
          </a:bodyPr>
          <a:lstStyle/>
          <a:p>
            <a:pPr algn="ctr"/>
            <a:r>
              <a:rPr lang="en-GB" sz="3000" dirty="0" smtClean="0">
                <a:solidFill>
                  <a:srgbClr val="0070C0"/>
                </a:solidFill>
                <a:latin typeface="Candara" pitchFamily="34" charset="0"/>
              </a:rPr>
              <a:t>since the 90s/1990s</a:t>
            </a:r>
          </a:p>
          <a:p>
            <a:pPr algn="ctr"/>
            <a:r>
              <a:rPr lang="en-GB" sz="3000" dirty="0" smtClean="0">
                <a:solidFill>
                  <a:srgbClr val="0070C0"/>
                </a:solidFill>
                <a:latin typeface="Candara" pitchFamily="34" charset="0"/>
              </a:rPr>
              <a:t>recently/recent</a:t>
            </a:r>
          </a:p>
        </p:txBody>
      </p:sp>
      <p:sp>
        <p:nvSpPr>
          <p:cNvPr id="14" name="Right Arrow 13"/>
          <p:cNvSpPr/>
          <p:nvPr/>
        </p:nvSpPr>
        <p:spPr>
          <a:xfrm rot="841238">
            <a:off x="2938219" y="1338891"/>
            <a:ext cx="892130" cy="889074"/>
          </a:xfrm>
          <a:prstGeom prst="rightArrow">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Tree>
    <p:extLst>
      <p:ext uri="{BB962C8B-B14F-4D97-AF65-F5344CB8AC3E}">
        <p14:creationId xmlns:p14="http://schemas.microsoft.com/office/powerpoint/2010/main" val="162831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9"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s.cdn4.123rf.com/168nwm/file404/file4041207/file404120700161/14275766-corner.jpg"/>
          <p:cNvPicPr>
            <a:picLocks noChangeAspect="1" noChangeArrowheads="1"/>
          </p:cNvPicPr>
          <p:nvPr/>
        </p:nvPicPr>
        <p:blipFill>
          <a:blip r:embed="rId3" cstate="print">
            <a:duotone>
              <a:prstClr val="black"/>
              <a:schemeClr val="bg2">
                <a:tint val="45000"/>
                <a:satMod val="400000"/>
              </a:schemeClr>
            </a:duotone>
            <a:lum bright="-10000"/>
          </a:blip>
          <a:srcRect/>
          <a:stretch>
            <a:fillRect/>
          </a:stretch>
        </p:blipFill>
        <p:spPr bwMode="auto">
          <a:xfrm>
            <a:off x="7591425" y="5257800"/>
            <a:ext cx="1552575" cy="1600200"/>
          </a:xfrm>
          <a:prstGeom prst="rect">
            <a:avLst/>
          </a:prstGeom>
          <a:noFill/>
        </p:spPr>
      </p:pic>
      <p:sp>
        <p:nvSpPr>
          <p:cNvPr id="10" name="Oval 9"/>
          <p:cNvSpPr/>
          <p:nvPr/>
        </p:nvSpPr>
        <p:spPr>
          <a:xfrm>
            <a:off x="323528" y="188640"/>
            <a:ext cx="2636662" cy="2520280"/>
          </a:xfrm>
          <a:prstGeom prst="ellipse">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600" b="1" dirty="0" smtClean="0"/>
              <a:t>Which sources should I use?</a:t>
            </a:r>
            <a:endParaRPr lang="en-GB" sz="3600" b="1" dirty="0"/>
          </a:p>
        </p:txBody>
      </p:sp>
      <p:sp>
        <p:nvSpPr>
          <p:cNvPr id="11" name="Right Arrow 10"/>
          <p:cNvSpPr/>
          <p:nvPr/>
        </p:nvSpPr>
        <p:spPr>
          <a:xfrm rot="3351409">
            <a:off x="2153179" y="2538033"/>
            <a:ext cx="1027494" cy="963869"/>
          </a:xfrm>
          <a:prstGeom prst="right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
        <p:nvSpPr>
          <p:cNvPr id="8" name="Content Placeholder 2"/>
          <p:cNvSpPr>
            <a:spLocks noGrp="1"/>
          </p:cNvSpPr>
          <p:nvPr>
            <p:ph idx="1"/>
          </p:nvPr>
        </p:nvSpPr>
        <p:spPr>
          <a:xfrm>
            <a:off x="428596" y="3645024"/>
            <a:ext cx="8229600" cy="4176464"/>
          </a:xfrm>
        </p:spPr>
        <p:txBody>
          <a:bodyPr>
            <a:noAutofit/>
          </a:bodyPr>
          <a:lstStyle/>
          <a:p>
            <a:r>
              <a:rPr lang="en-GB" dirty="0" smtClean="0">
                <a:solidFill>
                  <a:schemeClr val="tx2">
                    <a:lumMod val="75000"/>
                  </a:schemeClr>
                </a:solidFill>
                <a:latin typeface="Candara" panose="020E0502030303020204" pitchFamily="34" charset="0"/>
              </a:rPr>
              <a:t>Is the source up-to-date?</a:t>
            </a:r>
          </a:p>
          <a:p>
            <a:pPr>
              <a:buNone/>
            </a:pPr>
            <a:endParaRPr lang="en-GB" sz="1200" dirty="0" smtClean="0">
              <a:solidFill>
                <a:schemeClr val="tx2">
                  <a:lumMod val="75000"/>
                </a:schemeClr>
              </a:solidFill>
              <a:latin typeface="Candara" panose="020E0502030303020204" pitchFamily="34" charset="0"/>
            </a:endParaRPr>
          </a:p>
          <a:p>
            <a:r>
              <a:rPr lang="en-GB" dirty="0" smtClean="0">
                <a:solidFill>
                  <a:schemeClr val="tx2">
                    <a:lumMod val="75000"/>
                  </a:schemeClr>
                </a:solidFill>
                <a:latin typeface="Candara" panose="020E0502030303020204" pitchFamily="34" charset="0"/>
              </a:rPr>
              <a:t>Does the source give me specific information on the topic I am researching?</a:t>
            </a:r>
          </a:p>
          <a:p>
            <a:pPr>
              <a:buNone/>
            </a:pPr>
            <a:endParaRPr lang="en-GB" sz="1200" dirty="0" smtClean="0">
              <a:solidFill>
                <a:schemeClr val="tx2">
                  <a:lumMod val="75000"/>
                </a:schemeClr>
              </a:solidFill>
              <a:latin typeface="Candara" panose="020E0502030303020204" pitchFamily="34" charset="0"/>
            </a:endParaRPr>
          </a:p>
          <a:p>
            <a:r>
              <a:rPr lang="en-GB" dirty="0" smtClean="0">
                <a:solidFill>
                  <a:schemeClr val="tx2">
                    <a:lumMod val="75000"/>
                  </a:schemeClr>
                </a:solidFill>
                <a:latin typeface="Candara" panose="020E0502030303020204" pitchFamily="34" charset="0"/>
              </a:rPr>
              <a:t>Is the source of a high enough level?</a:t>
            </a:r>
            <a:endParaRPr lang="en-GB" dirty="0">
              <a:solidFill>
                <a:schemeClr val="tx2">
                  <a:lumMod val="75000"/>
                </a:schemeClr>
              </a:solidFill>
              <a:latin typeface="Candara" panose="020E0502030303020204" pitchFamily="34" charset="0"/>
            </a:endParaRPr>
          </a:p>
        </p:txBody>
      </p:sp>
      <p:sp>
        <p:nvSpPr>
          <p:cNvPr id="9" name="Rectangle 8"/>
          <p:cNvSpPr/>
          <p:nvPr/>
        </p:nvSpPr>
        <p:spPr>
          <a:xfrm rot="21105430">
            <a:off x="4478737" y="1045051"/>
            <a:ext cx="3977371" cy="923330"/>
          </a:xfrm>
          <a:prstGeom prst="rect">
            <a:avLst/>
          </a:prstGeom>
          <a:noFill/>
        </p:spPr>
        <p:txBody>
          <a:bodyPr wrap="none" lIns="91440" tIns="45720" rIns="91440" bIns="45720">
            <a:spAutoFit/>
          </a:bodyPr>
          <a:lstStyle/>
          <a:p>
            <a:pPr algn="ctr"/>
            <a:r>
              <a:rPr lang="en-US" sz="5400" b="1" cap="none" spc="0" dirty="0" smtClean="0">
                <a:ln w="31550" cmpd="sng">
                  <a:solidFill>
                    <a:srgbClr val="0000FF"/>
                  </a:solidFill>
                  <a:prstDash val="solid"/>
                </a:ln>
                <a:solidFill>
                  <a:srgbClr val="FFFFFF"/>
                </a:solidFill>
                <a:effectLst>
                  <a:outerShdw blurRad="41275" dist="12700" dir="12000000" algn="tl" rotWithShape="0">
                    <a:srgbClr val="000000">
                      <a:alpha val="40000"/>
                    </a:srgbClr>
                  </a:outerShdw>
                </a:effectLst>
                <a:latin typeface="Stencil" panose="040409050D0802020404" pitchFamily="82" charset="0"/>
              </a:rPr>
              <a:t>RELEVANCE</a:t>
            </a:r>
            <a:endParaRPr lang="en-US" sz="5400" b="1" cap="none" spc="0" dirty="0">
              <a:ln w="31550" cmpd="sng">
                <a:solidFill>
                  <a:srgbClr val="0000FF"/>
                </a:solidFill>
                <a:prstDash val="solid"/>
              </a:ln>
              <a:solidFill>
                <a:srgbClr val="FFFFFF"/>
              </a:solidFill>
              <a:effectLst>
                <a:outerShdw blurRad="41275" dist="12700" dir="12000000" algn="tl" rotWithShape="0">
                  <a:srgbClr val="000000">
                    <a:alpha val="40000"/>
                  </a:srgbClr>
                </a:outerShdw>
              </a:effectLst>
              <a:latin typeface="Stencil" panose="040409050D0802020404" pitchFamily="82" charset="0"/>
            </a:endParaRPr>
          </a:p>
        </p:txBody>
      </p:sp>
      <p:sp>
        <p:nvSpPr>
          <p:cNvPr id="12" name="Right Arrow 11"/>
          <p:cNvSpPr/>
          <p:nvPr/>
        </p:nvSpPr>
        <p:spPr>
          <a:xfrm rot="428244">
            <a:off x="3033769" y="1181972"/>
            <a:ext cx="1027494" cy="963869"/>
          </a:xfrm>
          <a:prstGeom prst="right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B0F0"/>
              </a:solidFill>
            </a:endParaRPr>
          </a:p>
        </p:txBody>
      </p:sp>
    </p:spTree>
    <p:extLst>
      <p:ext uri="{BB962C8B-B14F-4D97-AF65-F5344CB8AC3E}">
        <p14:creationId xmlns:p14="http://schemas.microsoft.com/office/powerpoint/2010/main" val="13934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500" tmFilter="0, 0; .2, .5; .8, .5; 1, 0"/>
                                        <p:tgtEl>
                                          <p:spTgt spid="9"/>
                                        </p:tgtEl>
                                      </p:cBhvr>
                                    </p:animEffect>
                                    <p:animScale>
                                      <p:cBhvr>
                                        <p:cTn id="9" dur="250" autoRev="1" fill="hold"/>
                                        <p:tgtEl>
                                          <p:spTgt spid="9"/>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uiExpand="1" build="p"/>
      <p:bldP spid="9" grpId="0"/>
      <p:bldP spid="9" grpId="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2117</TotalTime>
  <Words>612</Words>
  <Application>Microsoft Office PowerPoint</Application>
  <PresentationFormat>On-screen Show (4:3)</PresentationFormat>
  <Paragraphs>104</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Batang</vt:lpstr>
      <vt:lpstr>Arial</vt:lpstr>
      <vt:lpstr>Calibri</vt:lpstr>
      <vt:lpstr>Californian FB</vt:lpstr>
      <vt:lpstr>Candara</vt:lpstr>
      <vt:lpstr>Constantia</vt:lpstr>
      <vt:lpstr>Stencil</vt:lpstr>
      <vt:lpstr>Office Theme</vt:lpstr>
      <vt:lpstr>Google-d 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Westminster Kingsway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charline.springer</dc:creator>
  <cp:lastModifiedBy>Charline Springer</cp:lastModifiedBy>
  <cp:revision>120</cp:revision>
  <dcterms:created xsi:type="dcterms:W3CDTF">2014-11-20T17:07:13Z</dcterms:created>
  <dcterms:modified xsi:type="dcterms:W3CDTF">2017-01-06T09:32:00Z</dcterms:modified>
</cp:coreProperties>
</file>